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71" r:id="rId5"/>
    <p:sldId id="266" r:id="rId6"/>
    <p:sldId id="269" r:id="rId7"/>
    <p:sldId id="272" r:id="rId8"/>
    <p:sldId id="273" r:id="rId9"/>
    <p:sldId id="270" r:id="rId10"/>
    <p:sldId id="274" r:id="rId11"/>
    <p:sldId id="277" r:id="rId12"/>
    <p:sldId id="279" r:id="rId13"/>
    <p:sldId id="275" r:id="rId14"/>
    <p:sldId id="278" r:id="rId15"/>
    <p:sldId id="267" r:id="rId16"/>
    <p:sldId id="268" r:id="rId17"/>
    <p:sldId id="261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7B83"/>
    <a:srgbClr val="1EE269"/>
    <a:srgbClr val="448ACA"/>
    <a:srgbClr val="448A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CA6B51-6A8D-4773-A20B-E9FE2255843F}" v="89" dt="2026-02-17T08:04:43.4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60"/>
  </p:normalViewPr>
  <p:slideViewPr>
    <p:cSldViewPr snapToGrid="0">
      <p:cViewPr varScale="1">
        <p:scale>
          <a:sx n="63" d="100"/>
          <a:sy n="63" d="100"/>
        </p:scale>
        <p:origin x="9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youbi, Koumangoye (FAOSFC)" userId="5e3235dc-d558-42ca-8538-ac631a6a8ff5" providerId="ADAL" clId="{275BC239-AFA4-4C7D-9085-E961B0AFB7D6}"/>
    <pc:docChg chg="addSld delSld modSld sldOrd">
      <pc:chgData name="Miyoubi, Koumangoye (FAOSFC)" userId="5e3235dc-d558-42ca-8538-ac631a6a8ff5" providerId="ADAL" clId="{275BC239-AFA4-4C7D-9085-E961B0AFB7D6}" dt="2026-02-17T08:06:28.388" v="129" actId="1076"/>
      <pc:docMkLst>
        <pc:docMk/>
      </pc:docMkLst>
      <pc:sldChg chg="modSp mod">
        <pc:chgData name="Miyoubi, Koumangoye (FAOSFC)" userId="5e3235dc-d558-42ca-8538-ac631a6a8ff5" providerId="ADAL" clId="{275BC239-AFA4-4C7D-9085-E961B0AFB7D6}" dt="2026-02-17T07:47:29.146" v="4" actId="20577"/>
        <pc:sldMkLst>
          <pc:docMk/>
          <pc:sldMk cId="281881240" sldId="256"/>
        </pc:sldMkLst>
        <pc:spChg chg="mod">
          <ac:chgData name="Miyoubi, Koumangoye (FAOSFC)" userId="5e3235dc-d558-42ca-8538-ac631a6a8ff5" providerId="ADAL" clId="{275BC239-AFA4-4C7D-9085-E961B0AFB7D6}" dt="2026-02-17T07:47:29.146" v="4" actId="20577"/>
          <ac:spMkLst>
            <pc:docMk/>
            <pc:sldMk cId="281881240" sldId="256"/>
            <ac:spMk id="4" creationId="{1E355B7A-16C1-2962-408F-53F1EE04B7CE}"/>
          </ac:spMkLst>
        </pc:spChg>
      </pc:sldChg>
      <pc:sldChg chg="addSp modSp mod modAnim">
        <pc:chgData name="Miyoubi, Koumangoye (FAOSFC)" userId="5e3235dc-d558-42ca-8538-ac631a6a8ff5" providerId="ADAL" clId="{275BC239-AFA4-4C7D-9085-E961B0AFB7D6}" dt="2026-02-17T07:52:37.019" v="97" actId="113"/>
        <pc:sldMkLst>
          <pc:docMk/>
          <pc:sldMk cId="1415844082" sldId="265"/>
        </pc:sldMkLst>
        <pc:spChg chg="mod">
          <ac:chgData name="Miyoubi, Koumangoye (FAOSFC)" userId="5e3235dc-d558-42ca-8538-ac631a6a8ff5" providerId="ADAL" clId="{275BC239-AFA4-4C7D-9085-E961B0AFB7D6}" dt="2026-02-17T07:51:02.825" v="5" actId="1076"/>
          <ac:spMkLst>
            <pc:docMk/>
            <pc:sldMk cId="1415844082" sldId="265"/>
            <ac:spMk id="18" creationId="{4D866F98-CC8E-618A-7BE6-02C28A5171BD}"/>
          </ac:spMkLst>
        </pc:spChg>
        <pc:spChg chg="mod">
          <ac:chgData name="Miyoubi, Koumangoye (FAOSFC)" userId="5e3235dc-d558-42ca-8538-ac631a6a8ff5" providerId="ADAL" clId="{275BC239-AFA4-4C7D-9085-E961B0AFB7D6}" dt="2026-02-17T07:51:08.285" v="6" actId="1076"/>
          <ac:spMkLst>
            <pc:docMk/>
            <pc:sldMk cId="1415844082" sldId="265"/>
            <ac:spMk id="20" creationId="{639B3540-C49A-1EEB-7EFA-BC4FDAB9B2EE}"/>
          </ac:spMkLst>
        </pc:spChg>
        <pc:spChg chg="add mod">
          <ac:chgData name="Miyoubi, Koumangoye (FAOSFC)" userId="5e3235dc-d558-42ca-8538-ac631a6a8ff5" providerId="ADAL" clId="{275BC239-AFA4-4C7D-9085-E961B0AFB7D6}" dt="2026-02-17T07:52:37.019" v="97" actId="113"/>
          <ac:spMkLst>
            <pc:docMk/>
            <pc:sldMk cId="1415844082" sldId="265"/>
            <ac:spMk id="21" creationId="{DD315640-D2DF-8DC9-0B72-E020E016F770}"/>
          </ac:spMkLst>
        </pc:spChg>
      </pc:sldChg>
      <pc:sldChg chg="modSp mod">
        <pc:chgData name="Miyoubi, Koumangoye (FAOSFC)" userId="5e3235dc-d558-42ca-8538-ac631a6a8ff5" providerId="ADAL" clId="{275BC239-AFA4-4C7D-9085-E961B0AFB7D6}" dt="2026-02-17T07:54:49.259" v="108" actId="14100"/>
        <pc:sldMkLst>
          <pc:docMk/>
          <pc:sldMk cId="2975748111" sldId="266"/>
        </pc:sldMkLst>
        <pc:spChg chg="mod">
          <ac:chgData name="Miyoubi, Koumangoye (FAOSFC)" userId="5e3235dc-d558-42ca-8538-ac631a6a8ff5" providerId="ADAL" clId="{275BC239-AFA4-4C7D-9085-E961B0AFB7D6}" dt="2026-02-17T07:54:49.259" v="108" actId="14100"/>
          <ac:spMkLst>
            <pc:docMk/>
            <pc:sldMk cId="2975748111" sldId="266"/>
            <ac:spMk id="32" creationId="{9616BB01-685D-769F-EA40-4020280B74C1}"/>
          </ac:spMkLst>
        </pc:spChg>
      </pc:sldChg>
      <pc:sldChg chg="modSp add del mod ord">
        <pc:chgData name="Miyoubi, Koumangoye (FAOSFC)" userId="5e3235dc-d558-42ca-8538-ac631a6a8ff5" providerId="ADAL" clId="{275BC239-AFA4-4C7D-9085-E961B0AFB7D6}" dt="2026-02-17T08:06:28.388" v="129" actId="1076"/>
        <pc:sldMkLst>
          <pc:docMk/>
          <pc:sldMk cId="2362051119" sldId="268"/>
        </pc:sldMkLst>
        <pc:spChg chg="mod">
          <ac:chgData name="Miyoubi, Koumangoye (FAOSFC)" userId="5e3235dc-d558-42ca-8538-ac631a6a8ff5" providerId="ADAL" clId="{275BC239-AFA4-4C7D-9085-E961B0AFB7D6}" dt="2026-02-17T08:06:24.101" v="128" actId="1076"/>
          <ac:spMkLst>
            <pc:docMk/>
            <pc:sldMk cId="2362051119" sldId="268"/>
            <ac:spMk id="7" creationId="{974DCA18-6E86-8AC8-D85A-DFC330F51D45}"/>
          </ac:spMkLst>
        </pc:spChg>
        <pc:spChg chg="mod">
          <ac:chgData name="Miyoubi, Koumangoye (FAOSFC)" userId="5e3235dc-d558-42ca-8538-ac631a6a8ff5" providerId="ADAL" clId="{275BC239-AFA4-4C7D-9085-E961B0AFB7D6}" dt="2026-02-17T08:06:28.388" v="129" actId="1076"/>
          <ac:spMkLst>
            <pc:docMk/>
            <pc:sldMk cId="2362051119" sldId="268"/>
            <ac:spMk id="15" creationId="{29FEF7B2-A79D-2A01-E9D3-62D128E17C0D}"/>
          </ac:spMkLst>
        </pc:spChg>
      </pc:sldChg>
      <pc:sldChg chg="modSp mod">
        <pc:chgData name="Miyoubi, Koumangoye (FAOSFC)" userId="5e3235dc-d558-42ca-8538-ac631a6a8ff5" providerId="ADAL" clId="{275BC239-AFA4-4C7D-9085-E961B0AFB7D6}" dt="2026-02-17T07:55:44.136" v="114" actId="207"/>
        <pc:sldMkLst>
          <pc:docMk/>
          <pc:sldMk cId="3991787664" sldId="269"/>
        </pc:sldMkLst>
        <pc:spChg chg="mod">
          <ac:chgData name="Miyoubi, Koumangoye (FAOSFC)" userId="5e3235dc-d558-42ca-8538-ac631a6a8ff5" providerId="ADAL" clId="{275BC239-AFA4-4C7D-9085-E961B0AFB7D6}" dt="2026-02-17T07:55:44.136" v="114" actId="207"/>
          <ac:spMkLst>
            <pc:docMk/>
            <pc:sldMk cId="3991787664" sldId="269"/>
            <ac:spMk id="20" creationId="{F0688107-4D5C-7ED9-0403-E62C0308CE2B}"/>
          </ac:spMkLst>
        </pc:spChg>
        <pc:picChg chg="mod">
          <ac:chgData name="Miyoubi, Koumangoye (FAOSFC)" userId="5e3235dc-d558-42ca-8538-ac631a6a8ff5" providerId="ADAL" clId="{275BC239-AFA4-4C7D-9085-E961B0AFB7D6}" dt="2026-02-17T07:55:05.517" v="112" actId="1076"/>
          <ac:picMkLst>
            <pc:docMk/>
            <pc:sldMk cId="3991787664" sldId="269"/>
            <ac:picMk id="32" creationId="{84606060-110C-A167-7F6A-8091E6EE1D0F}"/>
          </ac:picMkLst>
        </pc:picChg>
      </pc:sldChg>
      <pc:sldChg chg="modSp mod">
        <pc:chgData name="Miyoubi, Koumangoye (FAOSFC)" userId="5e3235dc-d558-42ca-8538-ac631a6a8ff5" providerId="ADAL" clId="{275BC239-AFA4-4C7D-9085-E961B0AFB7D6}" dt="2026-02-17T07:57:54.375" v="116" actId="20577"/>
        <pc:sldMkLst>
          <pc:docMk/>
          <pc:sldMk cId="4268761920" sldId="270"/>
        </pc:sldMkLst>
        <pc:graphicFrameChg chg="modGraphic">
          <ac:chgData name="Miyoubi, Koumangoye (FAOSFC)" userId="5e3235dc-d558-42ca-8538-ac631a6a8ff5" providerId="ADAL" clId="{275BC239-AFA4-4C7D-9085-E961B0AFB7D6}" dt="2026-02-17T07:57:54.375" v="116" actId="20577"/>
          <ac:graphicFrameMkLst>
            <pc:docMk/>
            <pc:sldMk cId="4268761920" sldId="270"/>
            <ac:graphicFrameMk id="3" creationId="{5AF05225-8194-994A-652B-C14FCF7BBE47}"/>
          </ac:graphicFrameMkLst>
        </pc:graphicFrameChg>
      </pc:sldChg>
      <pc:sldChg chg="modSp mod">
        <pc:chgData name="Miyoubi, Koumangoye (FAOSFC)" userId="5e3235dc-d558-42ca-8538-ac631a6a8ff5" providerId="ADAL" clId="{275BC239-AFA4-4C7D-9085-E961B0AFB7D6}" dt="2026-02-17T08:00:57.415" v="119" actId="20577"/>
        <pc:sldMkLst>
          <pc:docMk/>
          <pc:sldMk cId="1195138999" sldId="274"/>
        </pc:sldMkLst>
        <pc:graphicFrameChg chg="modGraphic">
          <ac:chgData name="Miyoubi, Koumangoye (FAOSFC)" userId="5e3235dc-d558-42ca-8538-ac631a6a8ff5" providerId="ADAL" clId="{275BC239-AFA4-4C7D-9085-E961B0AFB7D6}" dt="2026-02-17T08:00:57.415" v="119" actId="20577"/>
          <ac:graphicFrameMkLst>
            <pc:docMk/>
            <pc:sldMk cId="1195138999" sldId="274"/>
            <ac:graphicFrameMk id="5" creationId="{9F64B3EE-30D4-A434-7A37-69A6E212428F}"/>
          </ac:graphicFrameMkLst>
        </pc:graphicFrameChg>
      </pc:sldChg>
      <pc:sldChg chg="del">
        <pc:chgData name="Miyoubi, Koumangoye (FAOSFC)" userId="5e3235dc-d558-42ca-8538-ac631a6a8ff5" providerId="ADAL" clId="{275BC239-AFA4-4C7D-9085-E961B0AFB7D6}" dt="2026-02-17T07:47:12.496" v="0" actId="2696"/>
        <pc:sldMkLst>
          <pc:docMk/>
          <pc:sldMk cId="734589118" sldId="27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746460-D34F-4D52-96BC-86D51A004413}" type="doc">
      <dgm:prSet loTypeId="urn:microsoft.com/office/officeart/2005/8/layout/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A586506-E593-477B-AC6E-60826253A420}">
      <dgm:prSet/>
      <dgm:spPr>
        <a:solidFill>
          <a:srgbClr val="1EE269"/>
        </a:solidFill>
      </dgm:spPr>
      <dgm:t>
        <a:bodyPr/>
        <a:lstStyle/>
        <a:p>
          <a:r>
            <a:rPr lang="fr-FR" b="1" dirty="0"/>
            <a:t>Activités réalisées en lien avec le Produit 1</a:t>
          </a:r>
          <a:endParaRPr lang="en-US" dirty="0"/>
        </a:p>
      </dgm:t>
    </dgm:pt>
    <dgm:pt modelId="{AA7B65E0-ABE4-4D5C-B76E-70FB910065CC}" type="parTrans" cxnId="{DBBDE5E1-AC21-42A9-A000-086C03E00332}">
      <dgm:prSet/>
      <dgm:spPr/>
      <dgm:t>
        <a:bodyPr/>
        <a:lstStyle/>
        <a:p>
          <a:endParaRPr lang="en-US"/>
        </a:p>
      </dgm:t>
    </dgm:pt>
    <dgm:pt modelId="{609EC295-E7AB-44E5-A334-DF9B6F6397B7}" type="sibTrans" cxnId="{DBBDE5E1-AC21-42A9-A000-086C03E00332}">
      <dgm:prSet/>
      <dgm:spPr/>
      <dgm:t>
        <a:bodyPr/>
        <a:lstStyle/>
        <a:p>
          <a:endParaRPr lang="en-US"/>
        </a:p>
      </dgm:t>
    </dgm:pt>
    <dgm:pt modelId="{8E15AA5F-E1FD-4B0B-9A99-A3A7486789F1}">
      <dgm:prSet/>
      <dgm:spPr>
        <a:solidFill>
          <a:schemeClr val="accent2"/>
        </a:solidFill>
      </dgm:spPr>
      <dgm:t>
        <a:bodyPr/>
        <a:lstStyle/>
        <a:p>
          <a:r>
            <a:rPr lang="fr-FR" b="1" dirty="0"/>
            <a:t>Activités réalisées en lien avec le Produit 2</a:t>
          </a:r>
          <a:endParaRPr lang="en-US" dirty="0"/>
        </a:p>
      </dgm:t>
    </dgm:pt>
    <dgm:pt modelId="{267D181A-B98F-4AD8-905A-A59F635BF223}" type="parTrans" cxnId="{EBC53DE1-7EC1-4748-B286-1914EFB25B82}">
      <dgm:prSet/>
      <dgm:spPr/>
      <dgm:t>
        <a:bodyPr/>
        <a:lstStyle/>
        <a:p>
          <a:endParaRPr lang="en-US"/>
        </a:p>
      </dgm:t>
    </dgm:pt>
    <dgm:pt modelId="{EE55C7A5-7DA4-4231-8197-D6C114996957}" type="sibTrans" cxnId="{EBC53DE1-7EC1-4748-B286-1914EFB25B82}">
      <dgm:prSet/>
      <dgm:spPr/>
      <dgm:t>
        <a:bodyPr/>
        <a:lstStyle/>
        <a:p>
          <a:endParaRPr lang="en-US"/>
        </a:p>
      </dgm:t>
    </dgm:pt>
    <dgm:pt modelId="{225790D3-00B8-4A66-B7EE-835E49FF1308}">
      <dgm:prSet/>
      <dgm:spPr>
        <a:solidFill>
          <a:srgbClr val="537B83"/>
        </a:solidFill>
      </dgm:spPr>
      <dgm:t>
        <a:bodyPr/>
        <a:lstStyle/>
        <a:p>
          <a:r>
            <a:rPr lang="fr-FR" b="1" dirty="0"/>
            <a:t>Activités opérationnelles</a:t>
          </a:r>
          <a:endParaRPr lang="en-US" dirty="0"/>
        </a:p>
      </dgm:t>
    </dgm:pt>
    <dgm:pt modelId="{25D0F960-980E-4459-A701-895BBC171051}" type="parTrans" cxnId="{F7538699-5365-4161-88EB-1009D2870467}">
      <dgm:prSet/>
      <dgm:spPr/>
      <dgm:t>
        <a:bodyPr/>
        <a:lstStyle/>
        <a:p>
          <a:endParaRPr lang="en-US"/>
        </a:p>
      </dgm:t>
    </dgm:pt>
    <dgm:pt modelId="{069E334E-3349-46A6-B66A-9106388FCF97}" type="sibTrans" cxnId="{F7538699-5365-4161-88EB-1009D2870467}">
      <dgm:prSet/>
      <dgm:spPr/>
      <dgm:t>
        <a:bodyPr/>
        <a:lstStyle/>
        <a:p>
          <a:endParaRPr lang="en-US"/>
        </a:p>
      </dgm:t>
    </dgm:pt>
    <dgm:pt modelId="{D18FB207-283B-4598-8E4A-59B4200B1BE7}" type="pres">
      <dgm:prSet presAssocID="{D6746460-D34F-4D52-96BC-86D51A004413}" presName="diagram" presStyleCnt="0">
        <dgm:presLayoutVars>
          <dgm:dir/>
          <dgm:resizeHandles val="exact"/>
        </dgm:presLayoutVars>
      </dgm:prSet>
      <dgm:spPr/>
    </dgm:pt>
    <dgm:pt modelId="{509FA965-D605-4974-97F5-B6BB7E3527CE}" type="pres">
      <dgm:prSet presAssocID="{1A586506-E593-477B-AC6E-60826253A420}" presName="node" presStyleLbl="node1" presStyleIdx="0" presStyleCnt="3">
        <dgm:presLayoutVars>
          <dgm:bulletEnabled val="1"/>
        </dgm:presLayoutVars>
      </dgm:prSet>
      <dgm:spPr/>
    </dgm:pt>
    <dgm:pt modelId="{45988D62-E4A5-42E7-BA83-6F9B07955C48}" type="pres">
      <dgm:prSet presAssocID="{609EC295-E7AB-44E5-A334-DF9B6F6397B7}" presName="sibTrans" presStyleLbl="sibTrans2D1" presStyleIdx="0" presStyleCnt="2"/>
      <dgm:spPr/>
    </dgm:pt>
    <dgm:pt modelId="{6F502E4C-3EB3-4EC1-B334-2211AB6DCB3B}" type="pres">
      <dgm:prSet presAssocID="{609EC295-E7AB-44E5-A334-DF9B6F6397B7}" presName="connectorText" presStyleLbl="sibTrans2D1" presStyleIdx="0" presStyleCnt="2"/>
      <dgm:spPr/>
    </dgm:pt>
    <dgm:pt modelId="{A4C9CDE9-D034-49CE-9219-35B4C40A6BC5}" type="pres">
      <dgm:prSet presAssocID="{8E15AA5F-E1FD-4B0B-9A99-A3A7486789F1}" presName="node" presStyleLbl="node1" presStyleIdx="1" presStyleCnt="3">
        <dgm:presLayoutVars>
          <dgm:bulletEnabled val="1"/>
        </dgm:presLayoutVars>
      </dgm:prSet>
      <dgm:spPr/>
    </dgm:pt>
    <dgm:pt modelId="{9DCB3D8D-CF97-4E61-A363-C900102EFA4E}" type="pres">
      <dgm:prSet presAssocID="{EE55C7A5-7DA4-4231-8197-D6C114996957}" presName="sibTrans" presStyleLbl="sibTrans2D1" presStyleIdx="1" presStyleCnt="2"/>
      <dgm:spPr/>
    </dgm:pt>
    <dgm:pt modelId="{24A858AC-B6F2-41BD-A00A-E3EDB141FA27}" type="pres">
      <dgm:prSet presAssocID="{EE55C7A5-7DA4-4231-8197-D6C114996957}" presName="connectorText" presStyleLbl="sibTrans2D1" presStyleIdx="1" presStyleCnt="2"/>
      <dgm:spPr/>
    </dgm:pt>
    <dgm:pt modelId="{843BFB9C-B379-4DA5-8BD3-3D0C459F925B}" type="pres">
      <dgm:prSet presAssocID="{225790D3-00B8-4A66-B7EE-835E49FF1308}" presName="node" presStyleLbl="node1" presStyleIdx="2" presStyleCnt="3">
        <dgm:presLayoutVars>
          <dgm:bulletEnabled val="1"/>
        </dgm:presLayoutVars>
      </dgm:prSet>
      <dgm:spPr/>
    </dgm:pt>
  </dgm:ptLst>
  <dgm:cxnLst>
    <dgm:cxn modelId="{463E6B0A-02B8-45E4-81D8-8DAC42B0D8DD}" type="presOf" srcId="{1A586506-E593-477B-AC6E-60826253A420}" destId="{509FA965-D605-4974-97F5-B6BB7E3527CE}" srcOrd="0" destOrd="0" presId="urn:microsoft.com/office/officeart/2005/8/layout/process5"/>
    <dgm:cxn modelId="{6462BF0F-E0C0-4B0B-8973-55EC290C0A17}" type="presOf" srcId="{8E15AA5F-E1FD-4B0B-9A99-A3A7486789F1}" destId="{A4C9CDE9-D034-49CE-9219-35B4C40A6BC5}" srcOrd="0" destOrd="0" presId="urn:microsoft.com/office/officeart/2005/8/layout/process5"/>
    <dgm:cxn modelId="{F280C725-19BB-4D36-BBA8-EEEA5154BF8F}" type="presOf" srcId="{225790D3-00B8-4A66-B7EE-835E49FF1308}" destId="{843BFB9C-B379-4DA5-8BD3-3D0C459F925B}" srcOrd="0" destOrd="0" presId="urn:microsoft.com/office/officeart/2005/8/layout/process5"/>
    <dgm:cxn modelId="{E0791F26-A935-4FD3-9306-DA23F8D995B3}" type="presOf" srcId="{EE55C7A5-7DA4-4231-8197-D6C114996957}" destId="{9DCB3D8D-CF97-4E61-A363-C900102EFA4E}" srcOrd="0" destOrd="0" presId="urn:microsoft.com/office/officeart/2005/8/layout/process5"/>
    <dgm:cxn modelId="{FC50796B-57E1-4725-8449-257C8C191632}" type="presOf" srcId="{D6746460-D34F-4D52-96BC-86D51A004413}" destId="{D18FB207-283B-4598-8E4A-59B4200B1BE7}" srcOrd="0" destOrd="0" presId="urn:microsoft.com/office/officeart/2005/8/layout/process5"/>
    <dgm:cxn modelId="{F7538699-5365-4161-88EB-1009D2870467}" srcId="{D6746460-D34F-4D52-96BC-86D51A004413}" destId="{225790D3-00B8-4A66-B7EE-835E49FF1308}" srcOrd="2" destOrd="0" parTransId="{25D0F960-980E-4459-A701-895BBC171051}" sibTransId="{069E334E-3349-46A6-B66A-9106388FCF97}"/>
    <dgm:cxn modelId="{900AE5B7-8350-4A79-BBBA-5181A75862B7}" type="presOf" srcId="{609EC295-E7AB-44E5-A334-DF9B6F6397B7}" destId="{6F502E4C-3EB3-4EC1-B334-2211AB6DCB3B}" srcOrd="1" destOrd="0" presId="urn:microsoft.com/office/officeart/2005/8/layout/process5"/>
    <dgm:cxn modelId="{EBC53DE1-7EC1-4748-B286-1914EFB25B82}" srcId="{D6746460-D34F-4D52-96BC-86D51A004413}" destId="{8E15AA5F-E1FD-4B0B-9A99-A3A7486789F1}" srcOrd="1" destOrd="0" parTransId="{267D181A-B98F-4AD8-905A-A59F635BF223}" sibTransId="{EE55C7A5-7DA4-4231-8197-D6C114996957}"/>
    <dgm:cxn modelId="{DBBDE5E1-AC21-42A9-A000-086C03E00332}" srcId="{D6746460-D34F-4D52-96BC-86D51A004413}" destId="{1A586506-E593-477B-AC6E-60826253A420}" srcOrd="0" destOrd="0" parTransId="{AA7B65E0-ABE4-4D5C-B76E-70FB910065CC}" sibTransId="{609EC295-E7AB-44E5-A334-DF9B6F6397B7}"/>
    <dgm:cxn modelId="{FE74FBEE-A5A5-44BB-AAB2-CDD205936FE9}" type="presOf" srcId="{609EC295-E7AB-44E5-A334-DF9B6F6397B7}" destId="{45988D62-E4A5-42E7-BA83-6F9B07955C48}" srcOrd="0" destOrd="0" presId="urn:microsoft.com/office/officeart/2005/8/layout/process5"/>
    <dgm:cxn modelId="{330B2DEF-5B2E-4AC5-92BA-090F718A3429}" type="presOf" srcId="{EE55C7A5-7DA4-4231-8197-D6C114996957}" destId="{24A858AC-B6F2-41BD-A00A-E3EDB141FA27}" srcOrd="1" destOrd="0" presId="urn:microsoft.com/office/officeart/2005/8/layout/process5"/>
    <dgm:cxn modelId="{5E076CA1-5839-4157-81F6-56642527DDA0}" type="presParOf" srcId="{D18FB207-283B-4598-8E4A-59B4200B1BE7}" destId="{509FA965-D605-4974-97F5-B6BB7E3527CE}" srcOrd="0" destOrd="0" presId="urn:microsoft.com/office/officeart/2005/8/layout/process5"/>
    <dgm:cxn modelId="{CC85CECE-BEFA-457D-A420-90CB0BE8053A}" type="presParOf" srcId="{D18FB207-283B-4598-8E4A-59B4200B1BE7}" destId="{45988D62-E4A5-42E7-BA83-6F9B07955C48}" srcOrd="1" destOrd="0" presId="urn:microsoft.com/office/officeart/2005/8/layout/process5"/>
    <dgm:cxn modelId="{8F3A1BA7-DA28-417A-B437-EC1F466B8136}" type="presParOf" srcId="{45988D62-E4A5-42E7-BA83-6F9B07955C48}" destId="{6F502E4C-3EB3-4EC1-B334-2211AB6DCB3B}" srcOrd="0" destOrd="0" presId="urn:microsoft.com/office/officeart/2005/8/layout/process5"/>
    <dgm:cxn modelId="{24171ED1-1AF3-441C-8169-B9C3B837BE36}" type="presParOf" srcId="{D18FB207-283B-4598-8E4A-59B4200B1BE7}" destId="{A4C9CDE9-D034-49CE-9219-35B4C40A6BC5}" srcOrd="2" destOrd="0" presId="urn:microsoft.com/office/officeart/2005/8/layout/process5"/>
    <dgm:cxn modelId="{0EEADCFC-7727-4A7C-AE73-2DDEFC7CFD9D}" type="presParOf" srcId="{D18FB207-283B-4598-8E4A-59B4200B1BE7}" destId="{9DCB3D8D-CF97-4E61-A363-C900102EFA4E}" srcOrd="3" destOrd="0" presId="urn:microsoft.com/office/officeart/2005/8/layout/process5"/>
    <dgm:cxn modelId="{3CAAF923-9114-44C2-B238-54BB710CFEAC}" type="presParOf" srcId="{9DCB3D8D-CF97-4E61-A363-C900102EFA4E}" destId="{24A858AC-B6F2-41BD-A00A-E3EDB141FA27}" srcOrd="0" destOrd="0" presId="urn:microsoft.com/office/officeart/2005/8/layout/process5"/>
    <dgm:cxn modelId="{A09D398C-BF9F-4AF9-9E7E-C7810961CB64}" type="presParOf" srcId="{D18FB207-283B-4598-8E4A-59B4200B1BE7}" destId="{843BFB9C-B379-4DA5-8BD3-3D0C459F925B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FA965-D605-4974-97F5-B6BB7E3527CE}">
      <dsp:nvSpPr>
        <dsp:cNvPr id="0" name=""/>
        <dsp:cNvSpPr/>
      </dsp:nvSpPr>
      <dsp:spPr>
        <a:xfrm>
          <a:off x="7139" y="421208"/>
          <a:ext cx="2134057" cy="1280434"/>
        </a:xfrm>
        <a:prstGeom prst="roundRect">
          <a:avLst>
            <a:gd name="adj" fmla="val 10000"/>
          </a:avLst>
        </a:prstGeom>
        <a:solidFill>
          <a:srgbClr val="1EE26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1" kern="1200" dirty="0"/>
            <a:t>Activités réalisées en lien avec le Produit 1</a:t>
          </a:r>
          <a:endParaRPr lang="en-US" sz="2100" kern="1200" dirty="0"/>
        </a:p>
      </dsp:txBody>
      <dsp:txXfrm>
        <a:off x="44642" y="458711"/>
        <a:ext cx="2059051" cy="1205428"/>
      </dsp:txXfrm>
    </dsp:sp>
    <dsp:sp modelId="{45988D62-E4A5-42E7-BA83-6F9B07955C48}">
      <dsp:nvSpPr>
        <dsp:cNvPr id="0" name=""/>
        <dsp:cNvSpPr/>
      </dsp:nvSpPr>
      <dsp:spPr>
        <a:xfrm>
          <a:off x="2328994" y="796802"/>
          <a:ext cx="452420" cy="5292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328994" y="902651"/>
        <a:ext cx="316694" cy="317548"/>
      </dsp:txXfrm>
    </dsp:sp>
    <dsp:sp modelId="{A4C9CDE9-D034-49CE-9219-35B4C40A6BC5}">
      <dsp:nvSpPr>
        <dsp:cNvPr id="0" name=""/>
        <dsp:cNvSpPr/>
      </dsp:nvSpPr>
      <dsp:spPr>
        <a:xfrm>
          <a:off x="2994820" y="421208"/>
          <a:ext cx="2134057" cy="1280434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1" kern="1200" dirty="0"/>
            <a:t>Activités réalisées en lien avec le Produit 2</a:t>
          </a:r>
          <a:endParaRPr lang="en-US" sz="2100" kern="1200" dirty="0"/>
        </a:p>
      </dsp:txBody>
      <dsp:txXfrm>
        <a:off x="3032323" y="458711"/>
        <a:ext cx="2059051" cy="1205428"/>
      </dsp:txXfrm>
    </dsp:sp>
    <dsp:sp modelId="{9DCB3D8D-CF97-4E61-A363-C900102EFA4E}">
      <dsp:nvSpPr>
        <dsp:cNvPr id="0" name=""/>
        <dsp:cNvSpPr/>
      </dsp:nvSpPr>
      <dsp:spPr>
        <a:xfrm>
          <a:off x="5316674" y="796802"/>
          <a:ext cx="452420" cy="5292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316674" y="902651"/>
        <a:ext cx="316694" cy="317548"/>
      </dsp:txXfrm>
    </dsp:sp>
    <dsp:sp modelId="{843BFB9C-B379-4DA5-8BD3-3D0C459F925B}">
      <dsp:nvSpPr>
        <dsp:cNvPr id="0" name=""/>
        <dsp:cNvSpPr/>
      </dsp:nvSpPr>
      <dsp:spPr>
        <a:xfrm>
          <a:off x="5982500" y="421208"/>
          <a:ext cx="2134057" cy="1280434"/>
        </a:xfrm>
        <a:prstGeom prst="roundRect">
          <a:avLst>
            <a:gd name="adj" fmla="val 10000"/>
          </a:avLst>
        </a:prstGeom>
        <a:solidFill>
          <a:srgbClr val="537B8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1" kern="1200" dirty="0"/>
            <a:t>Activités opérationnelles</a:t>
          </a:r>
          <a:endParaRPr lang="en-US" sz="2100" kern="1200" dirty="0"/>
        </a:p>
      </dsp:txBody>
      <dsp:txXfrm>
        <a:off x="6020003" y="458711"/>
        <a:ext cx="2059051" cy="12054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6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8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9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74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63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84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94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7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E1DCF-0B7E-42EF-A1CB-5733FF206313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76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rojet-aup.org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CE5B59-741A-9011-E1C3-9D229B9ABF5D}"/>
              </a:ext>
            </a:extLst>
          </p:cNvPr>
          <p:cNvSpPr txBox="1"/>
          <p:nvPr/>
        </p:nvSpPr>
        <p:spPr>
          <a:xfrm>
            <a:off x="936458" y="2214564"/>
            <a:ext cx="109626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GA" sz="2000" b="1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TCP/SFC/4002 </a:t>
            </a:r>
            <a:r>
              <a:rPr lang="fr-FR" sz="2000" b="1" kern="0" dirty="0">
                <a:solidFill>
                  <a:schemeClr val="accent4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 </a:t>
            </a:r>
            <a:r>
              <a:rPr lang="fr-GA" sz="2000" b="1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Promotion de l’Agriculture Urbaine et Péri-urbaine inclusives et innovantes pour une sécurité alimentaire et nutritionnelle durables en Afrique centrale</a:t>
            </a:r>
            <a:r>
              <a:rPr lang="fr-FR" sz="2000" b="1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GA" sz="2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355B7A-16C1-2962-408F-53F1EE04B7CE}"/>
              </a:ext>
            </a:extLst>
          </p:cNvPr>
          <p:cNvSpPr txBox="1"/>
          <p:nvPr/>
        </p:nvSpPr>
        <p:spPr>
          <a:xfrm>
            <a:off x="307871" y="3105834"/>
            <a:ext cx="10962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kern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ETAT DE MISE EN ŒUVRE DU PROJET </a:t>
            </a:r>
            <a:endParaRPr lang="fr-GA" sz="3600" dirty="0">
              <a:solidFill>
                <a:schemeClr val="bg1"/>
              </a:solidFill>
            </a:endParaRPr>
          </a:p>
        </p:txBody>
      </p:sp>
      <p:pic>
        <p:nvPicPr>
          <p:cNvPr id="7" name="Picture 2" descr="Picture">
            <a:extLst>
              <a:ext uri="{FF2B5EF4-FFF2-40B4-BE49-F238E27FC236}">
                <a16:creationId xmlns:a16="http://schemas.microsoft.com/office/drawing/2014/main" id="{C7802A0B-E86D-E5D4-AD10-D6F9417F3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730" y="121007"/>
            <a:ext cx="1633008" cy="163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CDE83B-193B-0179-2E70-13F6648DC8C2}"/>
              </a:ext>
            </a:extLst>
          </p:cNvPr>
          <p:cNvSpPr txBox="1"/>
          <p:nvPr/>
        </p:nvSpPr>
        <p:spPr>
          <a:xfrm>
            <a:off x="4553951" y="5443074"/>
            <a:ext cx="2013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4">
                    <a:lumMod val="20000"/>
                    <a:lumOff val="80000"/>
                  </a:schemeClr>
                </a:solidFill>
                <a:latin typeface="Aptos Narrow" panose="020B0004020202020204" pitchFamily="34" charset="0"/>
              </a:rPr>
              <a:t>19 février 2026</a:t>
            </a:r>
            <a:endParaRPr lang="fr-GA" dirty="0">
              <a:solidFill>
                <a:schemeClr val="accent4">
                  <a:lumMod val="20000"/>
                  <a:lumOff val="80000"/>
                </a:schemeClr>
              </a:solidFill>
              <a:latin typeface="Aptos Narrow" panose="020B0004020202020204" pitchFamily="34" charset="0"/>
            </a:endParaRP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BEE3E6B2-291E-C858-1FA6-04715974F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" y="192022"/>
            <a:ext cx="3195737" cy="122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8" name="Content Placeholder 2">
            <a:extLst>
              <a:ext uri="{FF2B5EF4-FFF2-40B4-BE49-F238E27FC236}">
                <a16:creationId xmlns:a16="http://schemas.microsoft.com/office/drawing/2014/main" id="{5C3BF3A4-7FAA-AB04-5F68-1E6928E62C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0881101"/>
              </p:ext>
            </p:extLst>
          </p:nvPr>
        </p:nvGraphicFramePr>
        <p:xfrm>
          <a:off x="3417158" y="2136328"/>
          <a:ext cx="8123698" cy="2122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17 images idées bonhomme blanc à enregistrer aujourd'hui | petit bonhomme  blanc, fond d'écran téléphone et bien plus encore">
            <a:extLst>
              <a:ext uri="{FF2B5EF4-FFF2-40B4-BE49-F238E27FC236}">
                <a16:creationId xmlns:a16="http://schemas.microsoft.com/office/drawing/2014/main" id="{74027FEF-6CCD-2C4F-2B1B-2CCB44229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7553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81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CBA71-C59B-F192-0128-FBD6F2DC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FE5321-D907-11B8-2896-496F7E2EE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F6BB11F-3708-866C-78ED-73769EFB6009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823E3D-8758-654A-70C8-6C548E85DDB1}"/>
              </a:ext>
            </a:extLst>
          </p:cNvPr>
          <p:cNvSpPr txBox="1"/>
          <p:nvPr/>
        </p:nvSpPr>
        <p:spPr>
          <a:xfrm>
            <a:off x="5315882" y="2576296"/>
            <a:ext cx="5077379" cy="327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400" b="1" kern="100" dirty="0">
                <a:solidFill>
                  <a:schemeClr val="accent6"/>
                </a:solidFill>
              </a:rPr>
              <a:t>2</a:t>
            </a:r>
            <a:r>
              <a:rPr lang="fr-FR" sz="1400" b="1" kern="100" dirty="0">
                <a:solidFill>
                  <a:schemeClr val="accent6"/>
                </a:solidFill>
                <a:effectLst/>
              </a:rPr>
              <a:t>. </a:t>
            </a:r>
            <a:r>
              <a:rPr lang="fr-FR" sz="1400" b="1" kern="100" dirty="0">
                <a:effectLst/>
              </a:rPr>
              <a:t>Echanges </a:t>
            </a:r>
            <a:r>
              <a:rPr lang="fr-GA" sz="1400" kern="100" dirty="0">
                <a:effectLst/>
              </a:rPr>
              <a:t>avec la CEMAC et les gouvernements.</a:t>
            </a:r>
            <a:endParaRPr lang="fr-GA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61928D-F026-D2A9-CAC9-C4F66DDDF5A2}"/>
              </a:ext>
            </a:extLst>
          </p:cNvPr>
          <p:cNvSpPr txBox="1"/>
          <p:nvPr/>
        </p:nvSpPr>
        <p:spPr>
          <a:xfrm>
            <a:off x="575746" y="4227446"/>
            <a:ext cx="3659635" cy="575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400" b="1" kern="100" dirty="0">
                <a:solidFill>
                  <a:schemeClr val="accent6"/>
                </a:solidFill>
                <a:effectLst/>
              </a:rPr>
              <a:t>3. </a:t>
            </a:r>
            <a:r>
              <a:rPr lang="fr-GA" sz="1400" kern="100" dirty="0">
                <a:effectLst/>
              </a:rPr>
              <a:t>Mise en place des </a:t>
            </a:r>
            <a:r>
              <a:rPr lang="fr-GA" sz="1400" b="1" kern="100" dirty="0">
                <a:effectLst/>
              </a:rPr>
              <a:t>points focaux agronomes </a:t>
            </a:r>
            <a:r>
              <a:rPr lang="fr-GA" sz="1400" kern="100" dirty="0">
                <a:effectLst/>
              </a:rPr>
              <a:t>pour l</a:t>
            </a:r>
            <a:r>
              <a:rPr lang="fr-FR" sz="1400" kern="100" dirty="0">
                <a:effectLst/>
              </a:rPr>
              <a:t>’opérationnalisation </a:t>
            </a:r>
            <a:r>
              <a:rPr lang="fr-GA" sz="1400" kern="100" dirty="0">
                <a:effectLst/>
              </a:rPr>
              <a:t>du projet. </a:t>
            </a:r>
            <a:endParaRPr lang="fr-GA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866F98-CC8E-618A-7BE6-02C28A5171BD}"/>
              </a:ext>
            </a:extLst>
          </p:cNvPr>
          <p:cNvSpPr txBox="1"/>
          <p:nvPr/>
        </p:nvSpPr>
        <p:spPr>
          <a:xfrm>
            <a:off x="4309271" y="4758080"/>
            <a:ext cx="6529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accent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</a:t>
            </a:r>
            <a:r>
              <a:rPr lang="fr-GA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Élaboration des </a:t>
            </a:r>
            <a:r>
              <a:rPr lang="fr-GA" sz="1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TdRs</a:t>
            </a:r>
            <a:r>
              <a:rPr lang="fr-GA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l’appel à candidatures </a:t>
            </a:r>
            <a:r>
              <a:rPr lang="fr-GA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incluant les critères d’éligibilité et de sélection compétitive des candidats. </a:t>
            </a:r>
            <a:endParaRPr lang="fr-GA" sz="14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D72D53F-6D29-493F-DE92-3BD1441FC42B}"/>
              </a:ext>
            </a:extLst>
          </p:cNvPr>
          <p:cNvGrpSpPr/>
          <p:nvPr/>
        </p:nvGrpSpPr>
        <p:grpSpPr>
          <a:xfrm>
            <a:off x="672407" y="5170302"/>
            <a:ext cx="3562974" cy="1513830"/>
            <a:chOff x="335258" y="4597828"/>
            <a:chExt cx="3562974" cy="151383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F03D68-6B6A-D02C-3F43-A4A43DEFEBBC}"/>
                </a:ext>
              </a:extLst>
            </p:cNvPr>
            <p:cNvSpPr txBox="1"/>
            <p:nvPr/>
          </p:nvSpPr>
          <p:spPr>
            <a:xfrm>
              <a:off x="335258" y="4597828"/>
              <a:ext cx="356297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chemeClr val="accent6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5. </a:t>
              </a:r>
              <a:r>
                <a:rPr lang="fr-GA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Élaboration des </a:t>
              </a:r>
              <a:r>
                <a:rPr lang="fr-GA" sz="1400" b="1" dirty="0" err="1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TdRs</a:t>
              </a:r>
              <a:r>
                <a:rPr lang="fr-GA" sz="1400" b="1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 pour l’atelier de lancement</a:t>
              </a:r>
              <a:r>
                <a:rPr lang="fr-GA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 conjoint de deux projets SFC avec la CEMAC </a:t>
              </a:r>
              <a:endParaRPr lang="fr-GA" sz="1400" dirty="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6E947AB2-FACB-B6F1-DD28-6CCBD48BCAE2}"/>
                </a:ext>
              </a:extLst>
            </p:cNvPr>
            <p:cNvSpPr/>
            <p:nvPr/>
          </p:nvSpPr>
          <p:spPr>
            <a:xfrm>
              <a:off x="737956" y="5550184"/>
              <a:ext cx="2157663" cy="561474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chemeClr val="accent5">
                      <a:lumMod val="50000"/>
                    </a:schemeClr>
                  </a:solidFill>
                  <a:latin typeface="Aptos Narrow" panose="020B0004020202020204" pitchFamily="34" charset="0"/>
                </a:rPr>
                <a:t>2 jours, période du 18 au 19 février 2026.</a:t>
              </a:r>
              <a:endParaRPr lang="fr-GA" sz="1400" b="1" dirty="0">
                <a:solidFill>
                  <a:schemeClr val="accent5">
                    <a:lumMod val="50000"/>
                  </a:schemeClr>
                </a:solidFill>
                <a:latin typeface="Aptos Narrow" panose="020B00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65E6FE-E3C8-E7E2-1CE1-624FC92DC6AC}"/>
              </a:ext>
            </a:extLst>
          </p:cNvPr>
          <p:cNvGrpSpPr/>
          <p:nvPr/>
        </p:nvGrpSpPr>
        <p:grpSpPr>
          <a:xfrm>
            <a:off x="902417" y="2624115"/>
            <a:ext cx="3182502" cy="1339190"/>
            <a:chOff x="335259" y="1924278"/>
            <a:chExt cx="3467531" cy="133919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3E2A49-FE5D-1F9B-4A1C-036D5DDC139B}"/>
                </a:ext>
              </a:extLst>
            </p:cNvPr>
            <p:cNvSpPr txBox="1"/>
            <p:nvPr/>
          </p:nvSpPr>
          <p:spPr>
            <a:xfrm>
              <a:off x="335259" y="2108333"/>
              <a:ext cx="3138508" cy="8229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FR" sz="1400" b="1" kern="100" dirty="0">
                  <a:solidFill>
                    <a:schemeClr val="accent6"/>
                  </a:solidFill>
                </a:rPr>
                <a:t>1</a:t>
              </a:r>
              <a:r>
                <a:rPr lang="fr-FR" sz="1400" b="1" kern="100" dirty="0">
                  <a:solidFill>
                    <a:schemeClr val="accent6"/>
                  </a:solidFill>
                  <a:effectLst/>
                </a:rPr>
                <a:t>. </a:t>
              </a:r>
              <a:r>
                <a:rPr lang="fr-GA" sz="1400" kern="100" dirty="0">
                  <a:effectLst/>
                </a:rPr>
                <a:t>Élaboration du </a:t>
              </a:r>
              <a:r>
                <a:rPr lang="fr-GA" sz="1400" b="1" kern="100" dirty="0">
                  <a:effectLst/>
                </a:rPr>
                <a:t>Manuel d’opérationnalisation de la subvention (</a:t>
              </a:r>
              <a:r>
                <a:rPr lang="fr-GA" sz="1400" kern="100" dirty="0">
                  <a:effectLst/>
                </a:rPr>
                <a:t>GOM)</a:t>
              </a:r>
              <a:endParaRPr lang="fr-GA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FF13F76-B6A8-96AC-9550-7496879A6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11212"/>
            <a:stretch>
              <a:fillRect/>
            </a:stretch>
          </p:blipFill>
          <p:spPr>
            <a:xfrm>
              <a:off x="2749582" y="1924278"/>
              <a:ext cx="1053208" cy="1339190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5E9D7F0-A719-CF5C-9C7C-CE2F364A361D}"/>
              </a:ext>
            </a:extLst>
          </p:cNvPr>
          <p:cNvGrpSpPr/>
          <p:nvPr/>
        </p:nvGrpSpPr>
        <p:grpSpPr>
          <a:xfrm>
            <a:off x="5360066" y="3444265"/>
            <a:ext cx="5929517" cy="1120282"/>
            <a:chOff x="5713043" y="3429000"/>
            <a:chExt cx="5929517" cy="112028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D93EA86-C250-57BA-8E1A-24C00DF679D9}"/>
                </a:ext>
              </a:extLst>
            </p:cNvPr>
            <p:cNvSpPr txBox="1"/>
            <p:nvPr/>
          </p:nvSpPr>
          <p:spPr>
            <a:xfrm>
              <a:off x="5713043" y="3460040"/>
              <a:ext cx="354325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chemeClr val="accent6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4. </a:t>
              </a:r>
              <a:r>
                <a:rPr lang="fr-GA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Organisation des </a:t>
              </a:r>
              <a:r>
                <a:rPr lang="fr-GA" sz="1400" b="1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réunions</a:t>
              </a:r>
              <a:r>
                <a:rPr lang="fr-FR" sz="1400" b="1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fr-GA" sz="1400" b="1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régulière</a:t>
              </a:r>
              <a:r>
                <a:rPr lang="fr-GA" sz="1400" b="1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 de mise à jour </a:t>
              </a:r>
              <a:r>
                <a:rPr lang="fr-GA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avec les équipes (Com, IT et Agronomes)</a:t>
              </a:r>
              <a:endParaRPr lang="fr-GA" sz="1400" dirty="0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023CC85-B579-AF0E-D07E-950366EF6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5312"/>
            <a:stretch>
              <a:fillRect/>
            </a:stretch>
          </p:blipFill>
          <p:spPr>
            <a:xfrm>
              <a:off x="9392654" y="3429000"/>
              <a:ext cx="2249906" cy="1120282"/>
            </a:xfrm>
            <a:prstGeom prst="rect">
              <a:avLst/>
            </a:prstGeom>
            <a:ln w="12700">
              <a:solidFill>
                <a:schemeClr val="accent6"/>
              </a:solidFill>
            </a:ln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B26D533-17AE-B39E-5449-2111F03E67D4}"/>
              </a:ext>
            </a:extLst>
          </p:cNvPr>
          <p:cNvGrpSpPr/>
          <p:nvPr/>
        </p:nvGrpSpPr>
        <p:grpSpPr>
          <a:xfrm>
            <a:off x="392395" y="854425"/>
            <a:ext cx="11560382" cy="1714598"/>
            <a:chOff x="392395" y="854425"/>
            <a:chExt cx="11560382" cy="171459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1A8E695-E0DE-6E78-D3BA-54BC5B164E32}"/>
                </a:ext>
              </a:extLst>
            </p:cNvPr>
            <p:cNvGrpSpPr/>
            <p:nvPr/>
          </p:nvGrpSpPr>
          <p:grpSpPr>
            <a:xfrm>
              <a:off x="409074" y="854425"/>
              <a:ext cx="11543703" cy="1219272"/>
              <a:chOff x="335258" y="1006732"/>
              <a:chExt cx="11543703" cy="1219272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EF8DEFC-9256-38D7-3765-C60B22A2D776}"/>
                  </a:ext>
                </a:extLst>
              </p:cNvPr>
              <p:cNvSpPr/>
              <p:nvPr/>
            </p:nvSpPr>
            <p:spPr>
              <a:xfrm>
                <a:off x="335258" y="1006732"/>
                <a:ext cx="11543703" cy="697999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GA" b="1" kern="0" dirty="0">
                    <a:latin typeface="Aptos Black" panose="020B0004020202020204" pitchFamily="34" charset="0"/>
                  </a:rPr>
                  <a:t>Produit 1 </a:t>
                </a:r>
                <a:r>
                  <a:rPr lang="fr-GA" b="1" kern="0" dirty="0">
                    <a:latin typeface="Aptos Narrow" panose="020B0004020202020204" pitchFamily="34" charset="0"/>
                  </a:rPr>
                  <a:t>: Les résultats de la recherche et les innovations portées par les jeunes et les femmes sont mis à contribution pour une AUP inclusive, durable, productive et adaptée aux dynamiques urbaines</a:t>
                </a:r>
                <a:r>
                  <a:rPr lang="fr-GA" b="1" kern="0" dirty="0">
                    <a:latin typeface="Aptos Black" panose="020F0502020204030204" pitchFamily="34" charset="0"/>
                  </a:rPr>
                  <a:t>	</a:t>
                </a:r>
                <a:r>
                  <a:rPr lang="fr-GA" kern="0" dirty="0"/>
                  <a:t>		</a:t>
                </a:r>
                <a:endParaRPr lang="fr-GA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73E78F-CE1D-939A-38AC-F84958947774}"/>
                  </a:ext>
                </a:extLst>
              </p:cNvPr>
              <p:cNvSpPr txBox="1"/>
              <p:nvPr/>
            </p:nvSpPr>
            <p:spPr>
              <a:xfrm>
                <a:off x="335258" y="1887450"/>
                <a:ext cx="11487934" cy="338554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Activité 1.1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latin typeface="Aptos Black" panose="020B0004020202020204" pitchFamily="34" charset="0"/>
                    <a:ea typeface="Times New Roman" panose="02020603050405020304" pitchFamily="18" charset="0"/>
                  </a:rPr>
                  <a:t>: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Display" panose="020B0004020202020204" pitchFamily="34" charset="0"/>
                    <a:ea typeface="Times New Roman" panose="02020603050405020304" pitchFamily="18" charset="0"/>
                  </a:rPr>
                  <a:t>Identifier les agri-preneurs jeunes et femmes, qui ont mis en place des solutions innovantes dans l’AUP.</a:t>
                </a:r>
                <a:endParaRPr lang="fr-GA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9" name="Arrow: Striped Right 8">
                <a:extLst>
                  <a:ext uri="{FF2B5EF4-FFF2-40B4-BE49-F238E27FC236}">
                    <a16:creationId xmlns:a16="http://schemas.microsoft.com/office/drawing/2014/main" id="{52A6AFD5-9DAA-4A59-1113-2D8C45E3559F}"/>
                  </a:ext>
                </a:extLst>
              </p:cNvPr>
              <p:cNvSpPr/>
              <p:nvPr/>
            </p:nvSpPr>
            <p:spPr>
              <a:xfrm rot="5400000">
                <a:off x="5683938" y="1717312"/>
                <a:ext cx="175986" cy="150827"/>
              </a:xfrm>
              <a:prstGeom prst="strip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GA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1CC9563-364C-C8E0-0E8F-4236ACC9ED3B}"/>
                </a:ext>
              </a:extLst>
            </p:cNvPr>
            <p:cNvSpPr txBox="1"/>
            <p:nvPr/>
          </p:nvSpPr>
          <p:spPr>
            <a:xfrm>
              <a:off x="392395" y="2207449"/>
              <a:ext cx="2013168" cy="361574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15000"/>
                </a:lnSpc>
                <a:spcAft>
                  <a:spcPts val="800"/>
                </a:spcAft>
                <a:buFont typeface="Wingdings" panose="05000000000000000000" pitchFamily="2" charset="2"/>
                <a:buChar char="q"/>
              </a:pPr>
              <a:r>
                <a:rPr lang="fr-FR" sz="1600" b="1" kern="100" dirty="0">
                  <a:effectLst/>
                  <a:latin typeface="Aptos Black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AU NIVEAU SFC</a:t>
              </a:r>
              <a:endParaRPr lang="fr-GA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39B3540-C49A-1EEB-7EFA-BC4FDAB9B2EE}"/>
              </a:ext>
            </a:extLst>
          </p:cNvPr>
          <p:cNvSpPr txBox="1"/>
          <p:nvPr/>
        </p:nvSpPr>
        <p:spPr>
          <a:xfrm>
            <a:off x="4235450" y="5495110"/>
            <a:ext cx="66774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accent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7. </a:t>
            </a:r>
            <a:r>
              <a:rPr lang="fr-GA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Élaboration des </a:t>
            </a:r>
            <a:r>
              <a:rPr lang="fr-GA" sz="1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TdRs</a:t>
            </a:r>
            <a:r>
              <a:rPr lang="fr-GA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pour l’</a:t>
            </a:r>
            <a:r>
              <a:rPr lang="fr-GA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organisation des cafés recherches/ innovations</a:t>
            </a:r>
            <a:r>
              <a:rPr lang="fr-GA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fr-GA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315640-D2DF-8DC9-0B72-E020E016F770}"/>
              </a:ext>
            </a:extLst>
          </p:cNvPr>
          <p:cNvSpPr txBox="1"/>
          <p:nvPr/>
        </p:nvSpPr>
        <p:spPr>
          <a:xfrm>
            <a:off x="3866481" y="5963165"/>
            <a:ext cx="75394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accent6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</a:t>
            </a:r>
            <a:r>
              <a:rPr lang="fr-FR" sz="1400" b="1" dirty="0">
                <a:solidFill>
                  <a:schemeClr val="accent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fr-FR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Préparation </a:t>
            </a:r>
            <a:r>
              <a:rPr lang="fr-GA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 </a:t>
            </a:r>
            <a:r>
              <a:rPr lang="fr-FR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courriers pour la désignation </a:t>
            </a:r>
            <a:r>
              <a:rPr lang="fr-FR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 points focaux des institutions, etc.</a:t>
            </a:r>
            <a:endParaRPr lang="fr-GA" sz="1400" dirty="0"/>
          </a:p>
        </p:txBody>
      </p:sp>
    </p:spTree>
    <p:extLst>
      <p:ext uri="{BB962C8B-B14F-4D97-AF65-F5344CB8AC3E}">
        <p14:creationId xmlns:p14="http://schemas.microsoft.com/office/powerpoint/2010/main" val="141584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8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D1B6B-5843-5248-3305-9D38B9734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CACDC2-E620-0456-D058-22F435A4E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3DEF4E2A-E47B-3B2B-734D-D55CC429F117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A8F3C15-B6DB-E89D-B772-5CCF719D9000}"/>
              </a:ext>
            </a:extLst>
          </p:cNvPr>
          <p:cNvGrpSpPr/>
          <p:nvPr/>
        </p:nvGrpSpPr>
        <p:grpSpPr>
          <a:xfrm>
            <a:off x="151613" y="2256416"/>
            <a:ext cx="11921480" cy="4538752"/>
            <a:chOff x="148136" y="2077149"/>
            <a:chExt cx="11717020" cy="460401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4167B52-7E77-6868-1FA6-46D13C6060A7}"/>
                </a:ext>
              </a:extLst>
            </p:cNvPr>
            <p:cNvSpPr txBox="1"/>
            <p:nvPr/>
          </p:nvSpPr>
          <p:spPr>
            <a:xfrm>
              <a:off x="148136" y="2585862"/>
              <a:ext cx="3364316" cy="8845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GA" sz="1600" b="1" kern="100" dirty="0">
                  <a:solidFill>
                    <a:srgbClr val="00B0F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Communication :</a:t>
              </a:r>
              <a:endParaRPr lang="fr-GA" sz="1600" kern="100" dirty="0">
                <a:solidFill>
                  <a:srgbClr val="00B0F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lvl="0">
                <a:spcAft>
                  <a:spcPts val="800"/>
                </a:spcAft>
              </a:pPr>
              <a:r>
                <a:rPr lang="fr-FR" sz="1400" b="1" kern="100" dirty="0">
                  <a:solidFill>
                    <a:schemeClr val="accent6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9. </a:t>
              </a:r>
              <a:r>
                <a:rPr lang="fr-GA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Élaboration </a:t>
              </a:r>
              <a:r>
                <a:rPr lang="fr-FR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du </a:t>
              </a:r>
              <a:r>
                <a:rPr lang="fr-FR" sz="1400" b="1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plan et </a:t>
              </a:r>
              <a:r>
                <a:rPr lang="fr-GA" sz="1400" b="1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des supports de communication</a:t>
              </a:r>
              <a:r>
                <a:rPr lang="fr-GA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.</a:t>
              </a:r>
              <a:endParaRPr lang="fr-GA" sz="14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6EEAC0-A9FF-934D-4FCB-4DE852B5E03B}"/>
                </a:ext>
              </a:extLst>
            </p:cNvPr>
            <p:cNvSpPr txBox="1"/>
            <p:nvPr/>
          </p:nvSpPr>
          <p:spPr>
            <a:xfrm>
              <a:off x="9297683" y="4815863"/>
              <a:ext cx="2567473" cy="11863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dirty="0">
                  <a:solidFill>
                    <a:schemeClr val="accent5">
                      <a:lumMod val="50000"/>
                    </a:schemeClr>
                  </a:solidFill>
                </a:rPr>
                <a:t>Logo AUP, kakemonos, fonds de scène, fiche descriptive du projet, communiqué, messages de relance, spot vidéo et autres infographies…</a:t>
              </a:r>
              <a:endParaRPr lang="fr-GA" sz="14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pic>
          <p:nvPicPr>
            <p:cNvPr id="27" name="Picture 26" descr="A person working in a garden&#10;&#10;AI-generated content may be incorrect.">
              <a:extLst>
                <a:ext uri="{FF2B5EF4-FFF2-40B4-BE49-F238E27FC236}">
                  <a16:creationId xmlns:a16="http://schemas.microsoft.com/office/drawing/2014/main" id="{1BC35990-CEE1-C71C-ED73-C726E8839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4624" y="2077149"/>
              <a:ext cx="2567473" cy="1944933"/>
            </a:xfrm>
            <a:prstGeom prst="rect">
              <a:avLst/>
            </a:prstGeom>
            <a:ln w="12700">
              <a:solidFill>
                <a:schemeClr val="accent5"/>
              </a:solidFill>
            </a:ln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18E13EE-F879-7FD9-19FB-D223E3946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0342" t="13800" r="40361" b="5263"/>
            <a:stretch>
              <a:fillRect/>
            </a:stretch>
          </p:blipFill>
          <p:spPr>
            <a:xfrm>
              <a:off x="3554551" y="2100338"/>
              <a:ext cx="1747517" cy="4580826"/>
            </a:xfrm>
            <a:prstGeom prst="rect">
              <a:avLst/>
            </a:prstGeom>
            <a:ln w="12700">
              <a:solidFill>
                <a:schemeClr val="accent5"/>
              </a:solidFill>
            </a:ln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CD5D4B6-7B16-51B4-917C-1CE89ABC9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9839" t="13683" r="40060" b="5147"/>
            <a:stretch>
              <a:fillRect/>
            </a:stretch>
          </p:blipFill>
          <p:spPr>
            <a:xfrm>
              <a:off x="5361042" y="2093029"/>
              <a:ext cx="1791210" cy="4588135"/>
            </a:xfrm>
            <a:prstGeom prst="rect">
              <a:avLst/>
            </a:prstGeom>
            <a:ln w="12700">
              <a:solidFill>
                <a:schemeClr val="accent5"/>
              </a:solidFill>
            </a:ln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E161180-546B-9327-6070-2DF7F097D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9720" t="13567" r="40179" b="5381"/>
            <a:stretch>
              <a:fillRect/>
            </a:stretch>
          </p:blipFill>
          <p:spPr>
            <a:xfrm>
              <a:off x="7211225" y="2077149"/>
              <a:ext cx="1791210" cy="4581526"/>
            </a:xfrm>
            <a:prstGeom prst="rect">
              <a:avLst/>
            </a:prstGeom>
            <a:ln w="12700">
              <a:solidFill>
                <a:schemeClr val="accent5"/>
              </a:solidFill>
            </a:ln>
          </p:spPr>
        </p:pic>
        <p:pic>
          <p:nvPicPr>
            <p:cNvPr id="4098" name="Picture 2" descr="Picture">
              <a:extLst>
                <a:ext uri="{FF2B5EF4-FFF2-40B4-BE49-F238E27FC236}">
                  <a16:creationId xmlns:a16="http://schemas.microsoft.com/office/drawing/2014/main" id="{F722F869-7C2B-9C02-8BC9-3B720E2528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74" r="6675"/>
            <a:stretch>
              <a:fillRect/>
            </a:stretch>
          </p:blipFill>
          <p:spPr bwMode="auto">
            <a:xfrm>
              <a:off x="685467" y="3470435"/>
              <a:ext cx="2509202" cy="3032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C70D3B5-2861-DE9C-8CB4-D05C41F5BFBF}"/>
              </a:ext>
            </a:extLst>
          </p:cNvPr>
          <p:cNvGrpSpPr/>
          <p:nvPr/>
        </p:nvGrpSpPr>
        <p:grpSpPr>
          <a:xfrm>
            <a:off x="392395" y="854425"/>
            <a:ext cx="11560382" cy="1714598"/>
            <a:chOff x="392395" y="854425"/>
            <a:chExt cx="11560382" cy="171459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8895A2F-9D23-7199-7521-AB04C79F5C70}"/>
                </a:ext>
              </a:extLst>
            </p:cNvPr>
            <p:cNvGrpSpPr/>
            <p:nvPr/>
          </p:nvGrpSpPr>
          <p:grpSpPr>
            <a:xfrm>
              <a:off x="409074" y="854425"/>
              <a:ext cx="11543703" cy="1219272"/>
              <a:chOff x="335258" y="1006732"/>
              <a:chExt cx="11543703" cy="1219272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71C31515-7335-1247-EBD3-AD351AC54708}"/>
                  </a:ext>
                </a:extLst>
              </p:cNvPr>
              <p:cNvSpPr/>
              <p:nvPr/>
            </p:nvSpPr>
            <p:spPr>
              <a:xfrm>
                <a:off x="335258" y="1006732"/>
                <a:ext cx="11543703" cy="697999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GA" b="1" kern="0" dirty="0">
                    <a:latin typeface="Aptos Black" panose="020B0004020202020204" pitchFamily="34" charset="0"/>
                  </a:rPr>
                  <a:t>Produit 1 </a:t>
                </a:r>
                <a:r>
                  <a:rPr lang="fr-GA" b="1" kern="0" dirty="0">
                    <a:latin typeface="Aptos Narrow" panose="020B0004020202020204" pitchFamily="34" charset="0"/>
                  </a:rPr>
                  <a:t>: Les résultats de la recherche et les innovations portées par les jeunes et les femmes sont mis à contribution pour une AUP inclusive, durable, productive et adaptée aux dynamiques urbaines</a:t>
                </a:r>
                <a:r>
                  <a:rPr lang="fr-GA" b="1" kern="0" dirty="0">
                    <a:latin typeface="Aptos Black" panose="020F0502020204030204" pitchFamily="34" charset="0"/>
                  </a:rPr>
                  <a:t>	</a:t>
                </a:r>
                <a:r>
                  <a:rPr lang="fr-GA" kern="0" dirty="0"/>
                  <a:t>		</a:t>
                </a:r>
                <a:endParaRPr lang="fr-GA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75702B9-2794-F7AE-85C9-1BB177CAE50E}"/>
                  </a:ext>
                </a:extLst>
              </p:cNvPr>
              <p:cNvSpPr txBox="1"/>
              <p:nvPr/>
            </p:nvSpPr>
            <p:spPr>
              <a:xfrm>
                <a:off x="335258" y="1887450"/>
                <a:ext cx="11487934" cy="338554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Activité 1.1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latin typeface="Aptos Black" panose="020B0004020202020204" pitchFamily="34" charset="0"/>
                    <a:ea typeface="Times New Roman" panose="02020603050405020304" pitchFamily="18" charset="0"/>
                  </a:rPr>
                  <a:t>: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Display" panose="020B0004020202020204" pitchFamily="34" charset="0"/>
                    <a:ea typeface="Times New Roman" panose="02020603050405020304" pitchFamily="18" charset="0"/>
                  </a:rPr>
                  <a:t>Identifier les agri-preneurs jeunes et femmes, qui ont mis en place des solutions innovantes dans l’AUP.</a:t>
                </a:r>
                <a:endParaRPr lang="fr-GA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5" name="Arrow: Striped Right 34">
                <a:extLst>
                  <a:ext uri="{FF2B5EF4-FFF2-40B4-BE49-F238E27FC236}">
                    <a16:creationId xmlns:a16="http://schemas.microsoft.com/office/drawing/2014/main" id="{B1C14077-B48E-541A-8960-B62C9734013D}"/>
                  </a:ext>
                </a:extLst>
              </p:cNvPr>
              <p:cNvSpPr/>
              <p:nvPr/>
            </p:nvSpPr>
            <p:spPr>
              <a:xfrm rot="5400000">
                <a:off x="5683938" y="1717312"/>
                <a:ext cx="175986" cy="150827"/>
              </a:xfrm>
              <a:prstGeom prst="strip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GA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3768CD8-5BA0-7F0F-95DE-B4B6B1E831DD}"/>
                </a:ext>
              </a:extLst>
            </p:cNvPr>
            <p:cNvSpPr txBox="1"/>
            <p:nvPr/>
          </p:nvSpPr>
          <p:spPr>
            <a:xfrm>
              <a:off x="392395" y="2207449"/>
              <a:ext cx="2013168" cy="361574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15000"/>
                </a:lnSpc>
                <a:spcAft>
                  <a:spcPts val="800"/>
                </a:spcAft>
                <a:buFont typeface="Wingdings" panose="05000000000000000000" pitchFamily="2" charset="2"/>
                <a:buChar char="q"/>
              </a:pPr>
              <a:r>
                <a:rPr lang="fr-FR" sz="1600" b="1" kern="100" dirty="0">
                  <a:effectLst/>
                  <a:latin typeface="Aptos Black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AU NIVEAU SFC</a:t>
              </a:r>
              <a:endParaRPr lang="fr-GA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881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31B5C-C81C-F574-2109-CB94964A8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6CA5A-B365-9236-7C63-9EF036D76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E7FF38FC-493F-3477-83BB-3CE1D4B58D91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0B5034A-86A8-9F19-344E-7E57B57096EF}"/>
              </a:ext>
            </a:extLst>
          </p:cNvPr>
          <p:cNvGrpSpPr/>
          <p:nvPr/>
        </p:nvGrpSpPr>
        <p:grpSpPr>
          <a:xfrm>
            <a:off x="118554" y="2207449"/>
            <a:ext cx="11954893" cy="4435962"/>
            <a:chOff x="6057997" y="2251466"/>
            <a:chExt cx="10207435" cy="331446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B3498E-E9B9-2E7B-AAC4-F0A80CD94AD9}"/>
                </a:ext>
              </a:extLst>
            </p:cNvPr>
            <p:cNvSpPr txBox="1"/>
            <p:nvPr/>
          </p:nvSpPr>
          <p:spPr>
            <a:xfrm>
              <a:off x="6057997" y="2773057"/>
              <a:ext cx="2788887" cy="1162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GA" sz="1600" b="1" kern="100" dirty="0">
                  <a:solidFill>
                    <a:srgbClr val="00B0F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IT :</a:t>
              </a:r>
              <a:endParaRPr lang="fr-GA" sz="1600" kern="100" dirty="0">
                <a:solidFill>
                  <a:srgbClr val="00B0F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>
                <a:buNone/>
              </a:pPr>
              <a:r>
                <a:rPr lang="fr-FR" sz="1400" b="1" dirty="0">
                  <a:solidFill>
                    <a:schemeClr val="accent6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8. </a:t>
              </a:r>
              <a:r>
                <a:rPr lang="fr-GA" sz="1400" b="1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Conception et hébergement en ligne d’une plateforme</a:t>
              </a:r>
              <a:r>
                <a:rPr lang="fr-GA" sz="14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 dédiée au projet, destinée à la communication et la soumission des candidatures des projet innovants.</a:t>
              </a:r>
              <a:endParaRPr lang="fr-GA" sz="140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0738411-9CE2-5964-7C04-D28B856FA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41944" y="3908700"/>
              <a:ext cx="1034422" cy="102116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0CC4A7A-0BDF-6599-D533-C9D092BD2E0E}"/>
                </a:ext>
              </a:extLst>
            </p:cNvPr>
            <p:cNvSpPr txBox="1"/>
            <p:nvPr/>
          </p:nvSpPr>
          <p:spPr>
            <a:xfrm>
              <a:off x="14452879" y="3164186"/>
              <a:ext cx="1812553" cy="390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accent6"/>
                  </a:solidFill>
                </a:rPr>
                <a:t>Accès</a:t>
              </a:r>
              <a:r>
                <a:rPr lang="fr-FR" sz="1400" dirty="0"/>
                <a:t>: </a:t>
              </a:r>
            </a:p>
            <a:p>
              <a:pPr algn="ctr"/>
              <a:r>
                <a:rPr lang="fr-FR" sz="1400" dirty="0">
                  <a:hlinkClick r:id="rId3"/>
                </a:rPr>
                <a:t>https://projet-aup.org</a:t>
              </a:r>
              <a:r>
                <a:rPr lang="fr-FR" sz="1400" dirty="0"/>
                <a:t> </a:t>
              </a:r>
              <a:endParaRPr lang="fr-GA" sz="1400" dirty="0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A06AE3C-A7A6-5F18-8A70-01E418623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73127" y="2251466"/>
              <a:ext cx="5325566" cy="3314467"/>
            </a:xfrm>
            <a:prstGeom prst="rect">
              <a:avLst/>
            </a:prstGeom>
            <a:ln w="12700">
              <a:solidFill>
                <a:schemeClr val="accent5"/>
              </a:solidFill>
            </a:ln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6560847-4C31-43E9-DF6C-BCB0E3E8A995}"/>
              </a:ext>
            </a:extLst>
          </p:cNvPr>
          <p:cNvGrpSpPr/>
          <p:nvPr/>
        </p:nvGrpSpPr>
        <p:grpSpPr>
          <a:xfrm>
            <a:off x="392395" y="854425"/>
            <a:ext cx="11560382" cy="1714598"/>
            <a:chOff x="392395" y="854425"/>
            <a:chExt cx="11560382" cy="171459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9D399D0-6EA3-91A3-B005-44111E863F58}"/>
                </a:ext>
              </a:extLst>
            </p:cNvPr>
            <p:cNvGrpSpPr/>
            <p:nvPr/>
          </p:nvGrpSpPr>
          <p:grpSpPr>
            <a:xfrm>
              <a:off x="409074" y="854425"/>
              <a:ext cx="11543703" cy="1219272"/>
              <a:chOff x="335258" y="1006732"/>
              <a:chExt cx="11543703" cy="1219272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1C6336D9-ABD6-A037-B230-B2BD5186C2BD}"/>
                  </a:ext>
                </a:extLst>
              </p:cNvPr>
              <p:cNvSpPr/>
              <p:nvPr/>
            </p:nvSpPr>
            <p:spPr>
              <a:xfrm>
                <a:off x="335258" y="1006732"/>
                <a:ext cx="11543703" cy="697999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GA" b="1" kern="0" dirty="0">
                    <a:latin typeface="Aptos Black" panose="020B0004020202020204" pitchFamily="34" charset="0"/>
                  </a:rPr>
                  <a:t>Produit 1 </a:t>
                </a:r>
                <a:r>
                  <a:rPr lang="fr-GA" b="1" kern="0" dirty="0">
                    <a:latin typeface="Aptos Narrow" panose="020B0004020202020204" pitchFamily="34" charset="0"/>
                  </a:rPr>
                  <a:t>: Les résultats de la recherche et les innovations portées par les jeunes et les femmes sont mis à contribution pour une AUP inclusive, durable, productive et adaptée aux dynamiques urbaines</a:t>
                </a:r>
                <a:r>
                  <a:rPr lang="fr-GA" b="1" kern="0" dirty="0">
                    <a:latin typeface="Aptos Black" panose="020F0502020204030204" pitchFamily="34" charset="0"/>
                  </a:rPr>
                  <a:t>	</a:t>
                </a:r>
                <a:r>
                  <a:rPr lang="fr-GA" kern="0" dirty="0"/>
                  <a:t>		</a:t>
                </a:r>
                <a:endParaRPr lang="fr-GA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B412E3C-91D2-96B7-472B-B292DF4E8A39}"/>
                  </a:ext>
                </a:extLst>
              </p:cNvPr>
              <p:cNvSpPr txBox="1"/>
              <p:nvPr/>
            </p:nvSpPr>
            <p:spPr>
              <a:xfrm>
                <a:off x="335258" y="1887450"/>
                <a:ext cx="11487934" cy="338554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Activité 1.1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latin typeface="Aptos Black" panose="020B0004020202020204" pitchFamily="34" charset="0"/>
                    <a:ea typeface="Times New Roman" panose="02020603050405020304" pitchFamily="18" charset="0"/>
                  </a:rPr>
                  <a:t>: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Display" panose="020B0004020202020204" pitchFamily="34" charset="0"/>
                    <a:ea typeface="Times New Roman" panose="02020603050405020304" pitchFamily="18" charset="0"/>
                  </a:rPr>
                  <a:t>Identifier les agri-preneurs jeunes et femmes, qui ont mis en place des solutions innovantes dans l’AUP.</a:t>
                </a:r>
                <a:endParaRPr lang="fr-GA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5" name="Arrow: Striped Right 34">
                <a:extLst>
                  <a:ext uri="{FF2B5EF4-FFF2-40B4-BE49-F238E27FC236}">
                    <a16:creationId xmlns:a16="http://schemas.microsoft.com/office/drawing/2014/main" id="{1A6FF1A1-6B41-D1B6-4C0B-96F8D0EF17B7}"/>
                  </a:ext>
                </a:extLst>
              </p:cNvPr>
              <p:cNvSpPr/>
              <p:nvPr/>
            </p:nvSpPr>
            <p:spPr>
              <a:xfrm rot="5400000">
                <a:off x="5683938" y="1717312"/>
                <a:ext cx="175986" cy="150827"/>
              </a:xfrm>
              <a:prstGeom prst="strip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GA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616BB01-685D-769F-EA40-4020280B74C1}"/>
                </a:ext>
              </a:extLst>
            </p:cNvPr>
            <p:cNvSpPr txBox="1"/>
            <p:nvPr/>
          </p:nvSpPr>
          <p:spPr>
            <a:xfrm>
              <a:off x="392395" y="2207449"/>
              <a:ext cx="2102152" cy="361574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15000"/>
                </a:lnSpc>
                <a:spcAft>
                  <a:spcPts val="800"/>
                </a:spcAft>
                <a:buFont typeface="Wingdings" panose="05000000000000000000" pitchFamily="2" charset="2"/>
                <a:buChar char="q"/>
              </a:pPr>
              <a:r>
                <a:rPr lang="fr-FR" sz="1600" b="1" kern="100" dirty="0">
                  <a:effectLst/>
                  <a:latin typeface="Aptos Black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AU NIVEAU SFC</a:t>
              </a:r>
              <a:endParaRPr lang="fr-GA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574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1F703-A696-8A7A-ADBC-9D16DD490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CF9219-2DB8-F261-8474-3C05F4A09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AE9EBEAA-87D6-9775-3413-CFFB8F8593DF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C7A3030-941B-571B-F811-E524A7B95272}"/>
              </a:ext>
            </a:extLst>
          </p:cNvPr>
          <p:cNvGrpSpPr/>
          <p:nvPr/>
        </p:nvGrpSpPr>
        <p:grpSpPr>
          <a:xfrm>
            <a:off x="392394" y="854425"/>
            <a:ext cx="11560383" cy="1714598"/>
            <a:chOff x="392394" y="854425"/>
            <a:chExt cx="11560383" cy="171459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AE2A29-53FA-E806-074C-AFEFD1CAC5B4}"/>
                </a:ext>
              </a:extLst>
            </p:cNvPr>
            <p:cNvGrpSpPr/>
            <p:nvPr/>
          </p:nvGrpSpPr>
          <p:grpSpPr>
            <a:xfrm>
              <a:off x="409074" y="854425"/>
              <a:ext cx="11543703" cy="1219272"/>
              <a:chOff x="335258" y="1006732"/>
              <a:chExt cx="11543703" cy="1219272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7ECFE8CF-B87C-67D2-DB46-AAF98504A3DD}"/>
                  </a:ext>
                </a:extLst>
              </p:cNvPr>
              <p:cNvSpPr/>
              <p:nvPr/>
            </p:nvSpPr>
            <p:spPr>
              <a:xfrm>
                <a:off x="335258" y="1006732"/>
                <a:ext cx="11543703" cy="697999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GA" b="1" kern="0" dirty="0">
                    <a:latin typeface="Aptos Black" panose="020B0004020202020204" pitchFamily="34" charset="0"/>
                  </a:rPr>
                  <a:t>Produit 1 </a:t>
                </a:r>
                <a:r>
                  <a:rPr lang="fr-GA" b="1" kern="0" dirty="0">
                    <a:latin typeface="Aptos Narrow" panose="020B0004020202020204" pitchFamily="34" charset="0"/>
                  </a:rPr>
                  <a:t>: Les résultats de la recherche et les innovations portées par les jeunes et les femmes sont mis à contribution pour une AUP inclusive, durable, productive et adaptée aux dynamiques urbaines</a:t>
                </a:r>
                <a:r>
                  <a:rPr lang="fr-GA" b="1" kern="0" dirty="0">
                    <a:latin typeface="Aptos Black" panose="020F0502020204030204" pitchFamily="34" charset="0"/>
                  </a:rPr>
                  <a:t>	</a:t>
                </a:r>
                <a:r>
                  <a:rPr lang="fr-GA" kern="0" dirty="0"/>
                  <a:t>		</a:t>
                </a:r>
                <a:endParaRPr lang="fr-GA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83028F8-2550-EA5A-7261-759F90D02437}"/>
                  </a:ext>
                </a:extLst>
              </p:cNvPr>
              <p:cNvSpPr txBox="1"/>
              <p:nvPr/>
            </p:nvSpPr>
            <p:spPr>
              <a:xfrm>
                <a:off x="335258" y="1887450"/>
                <a:ext cx="11487934" cy="338554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Activité 1.1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latin typeface="Aptos Black" panose="020B0004020202020204" pitchFamily="34" charset="0"/>
                    <a:ea typeface="Times New Roman" panose="02020603050405020304" pitchFamily="18" charset="0"/>
                  </a:rPr>
                  <a:t>: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Display" panose="020B0004020202020204" pitchFamily="34" charset="0"/>
                    <a:ea typeface="Times New Roman" panose="02020603050405020304" pitchFamily="18" charset="0"/>
                  </a:rPr>
                  <a:t>Identifier les agri-preneurs jeunes et femmes, qui ont mis en place des solutions innovantes dans l’AUP.</a:t>
                </a:r>
                <a:endParaRPr lang="fr-GA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" name="Arrow: Striped Right 25">
                <a:extLst>
                  <a:ext uri="{FF2B5EF4-FFF2-40B4-BE49-F238E27FC236}">
                    <a16:creationId xmlns:a16="http://schemas.microsoft.com/office/drawing/2014/main" id="{CAD4FE54-9B13-1199-1D7A-2142B83DADB4}"/>
                  </a:ext>
                </a:extLst>
              </p:cNvPr>
              <p:cNvSpPr/>
              <p:nvPr/>
            </p:nvSpPr>
            <p:spPr>
              <a:xfrm rot="5400000">
                <a:off x="5683938" y="1717312"/>
                <a:ext cx="175986" cy="150827"/>
              </a:xfrm>
              <a:prstGeom prst="strip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GA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0688107-4D5C-7ED9-0403-E62C0308CE2B}"/>
                </a:ext>
              </a:extLst>
            </p:cNvPr>
            <p:cNvSpPr txBox="1"/>
            <p:nvPr/>
          </p:nvSpPr>
          <p:spPr>
            <a:xfrm>
              <a:off x="392394" y="2207449"/>
              <a:ext cx="2808005" cy="36157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15000"/>
                </a:lnSpc>
                <a:spcAft>
                  <a:spcPts val="800"/>
                </a:spcAft>
                <a:buFont typeface="Wingdings" panose="05000000000000000000" pitchFamily="2" charset="2"/>
                <a:buChar char="q"/>
              </a:pPr>
              <a:r>
                <a:rPr lang="fr-FR" sz="1600" b="1" kern="100" dirty="0">
                  <a:effectLst/>
                  <a:latin typeface="Aptos Black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AU NIVEAU SFC ET PAYS</a:t>
              </a:r>
              <a:endParaRPr lang="fr-GA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2ED5CCA-9ED6-2976-4EBC-D79EE2B7BC76}"/>
              </a:ext>
            </a:extLst>
          </p:cNvPr>
          <p:cNvSpPr txBox="1"/>
          <p:nvPr/>
        </p:nvSpPr>
        <p:spPr>
          <a:xfrm>
            <a:off x="222233" y="2962438"/>
            <a:ext cx="26002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accent6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</a:t>
            </a:r>
            <a:r>
              <a:rPr lang="fr-FR" sz="1400" b="1" dirty="0">
                <a:solidFill>
                  <a:schemeClr val="accent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FR" sz="1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Lancement de l’appel à candidature </a:t>
            </a:r>
            <a:endParaRPr lang="fr-GA" sz="1400" dirty="0"/>
          </a:p>
        </p:txBody>
      </p:sp>
      <p:pic>
        <p:nvPicPr>
          <p:cNvPr id="32" name="Projet Agriculture Urbaine et péri-urbaine e. Afrique centrale">
            <a:hlinkClick r:id="" action="ppaction://media"/>
            <a:extLst>
              <a:ext uri="{FF2B5EF4-FFF2-40B4-BE49-F238E27FC236}">
                <a16:creationId xmlns:a16="http://schemas.microsoft.com/office/drawing/2014/main" id="{84606060-110C-A167-7F6A-8091E6EE1D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96382" y="2413233"/>
            <a:ext cx="6657744" cy="376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8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9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73F8E-DBCE-DCD3-CCC6-41CF8C806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217BF6-4047-963E-3337-20CA3A1A8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147FAD32-B441-AA53-EF26-CA4E31A00F36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84590BA-A2D0-330C-309D-EC6D2885B666}"/>
              </a:ext>
            </a:extLst>
          </p:cNvPr>
          <p:cNvGrpSpPr/>
          <p:nvPr/>
        </p:nvGrpSpPr>
        <p:grpSpPr>
          <a:xfrm>
            <a:off x="392395" y="854425"/>
            <a:ext cx="11560382" cy="1714598"/>
            <a:chOff x="392395" y="854425"/>
            <a:chExt cx="11560382" cy="171459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129371B-A282-8D46-7831-98A33C35BBC2}"/>
                </a:ext>
              </a:extLst>
            </p:cNvPr>
            <p:cNvGrpSpPr/>
            <p:nvPr/>
          </p:nvGrpSpPr>
          <p:grpSpPr>
            <a:xfrm>
              <a:off x="409074" y="854425"/>
              <a:ext cx="11543703" cy="1219272"/>
              <a:chOff x="335258" y="1006732"/>
              <a:chExt cx="11543703" cy="1219272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1B990C6D-32AB-F77A-44E7-EA109059EBF9}"/>
                  </a:ext>
                </a:extLst>
              </p:cNvPr>
              <p:cNvSpPr/>
              <p:nvPr/>
            </p:nvSpPr>
            <p:spPr>
              <a:xfrm>
                <a:off x="335258" y="1006732"/>
                <a:ext cx="11543703" cy="697999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GA" b="1" kern="0" dirty="0">
                    <a:latin typeface="Aptos Black" panose="020B0004020202020204" pitchFamily="34" charset="0"/>
                  </a:rPr>
                  <a:t>Produit 1 </a:t>
                </a:r>
                <a:r>
                  <a:rPr lang="fr-GA" b="1" kern="0" dirty="0">
                    <a:latin typeface="Aptos Narrow" panose="020B0004020202020204" pitchFamily="34" charset="0"/>
                  </a:rPr>
                  <a:t>: Les résultats de la recherche et les innovations portées par les jeunes et les femmes sont mis à contribution pour une AUP inclusive, durable, productive et adaptée aux dynamiques urbaines</a:t>
                </a:r>
                <a:r>
                  <a:rPr lang="fr-GA" b="1" kern="0" dirty="0">
                    <a:latin typeface="Aptos Black" panose="020F0502020204030204" pitchFamily="34" charset="0"/>
                  </a:rPr>
                  <a:t>	</a:t>
                </a:r>
                <a:r>
                  <a:rPr lang="fr-GA" kern="0" dirty="0"/>
                  <a:t>		</a:t>
                </a:r>
                <a:endParaRPr lang="fr-GA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E27AF72-51EE-BADF-8E43-AC8851188098}"/>
                  </a:ext>
                </a:extLst>
              </p:cNvPr>
              <p:cNvSpPr txBox="1"/>
              <p:nvPr/>
            </p:nvSpPr>
            <p:spPr>
              <a:xfrm>
                <a:off x="335258" y="1887450"/>
                <a:ext cx="11487934" cy="338554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Activité 1.1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latin typeface="Aptos Black" panose="020B0004020202020204" pitchFamily="34" charset="0"/>
                    <a:ea typeface="Times New Roman" panose="02020603050405020304" pitchFamily="18" charset="0"/>
                  </a:rPr>
                  <a:t>: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Display" panose="020B0004020202020204" pitchFamily="34" charset="0"/>
                    <a:ea typeface="Times New Roman" panose="02020603050405020304" pitchFamily="18" charset="0"/>
                  </a:rPr>
                  <a:t>Identifier les agri-preneurs jeunes et femmes, qui ont mis en place des solutions innovantes dans l’AUP.</a:t>
                </a:r>
                <a:endParaRPr lang="fr-GA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" name="Arrow: Striped Right 25">
                <a:extLst>
                  <a:ext uri="{FF2B5EF4-FFF2-40B4-BE49-F238E27FC236}">
                    <a16:creationId xmlns:a16="http://schemas.microsoft.com/office/drawing/2014/main" id="{44CDE8A6-B303-0FF3-5BC5-3B500C052EB4}"/>
                  </a:ext>
                </a:extLst>
              </p:cNvPr>
              <p:cNvSpPr/>
              <p:nvPr/>
            </p:nvSpPr>
            <p:spPr>
              <a:xfrm rot="5400000">
                <a:off x="5683938" y="1717312"/>
                <a:ext cx="175986" cy="150827"/>
              </a:xfrm>
              <a:prstGeom prst="strip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GA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AE8C79-E137-530D-15FF-C079D99C19D2}"/>
                </a:ext>
              </a:extLst>
            </p:cNvPr>
            <p:cNvSpPr txBox="1"/>
            <p:nvPr/>
          </p:nvSpPr>
          <p:spPr>
            <a:xfrm>
              <a:off x="392395" y="2207449"/>
              <a:ext cx="2429010" cy="361574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15000"/>
                </a:lnSpc>
                <a:spcAft>
                  <a:spcPts val="800"/>
                </a:spcAft>
                <a:buFont typeface="Wingdings" panose="05000000000000000000" pitchFamily="2" charset="2"/>
                <a:buChar char="q"/>
              </a:pPr>
              <a:r>
                <a:rPr lang="fr-FR" sz="1600" b="1" kern="100" dirty="0">
                  <a:effectLst/>
                  <a:latin typeface="Aptos Black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AU CAMEROUN</a:t>
              </a:r>
              <a:endParaRPr lang="fr-GA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D2E696C-F2F9-1625-3F5E-CA3802F56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001122"/>
              </p:ext>
            </p:extLst>
          </p:nvPr>
        </p:nvGraphicFramePr>
        <p:xfrm>
          <a:off x="266786" y="2975810"/>
          <a:ext cx="11500098" cy="318098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6430">
                  <a:extLst>
                    <a:ext uri="{9D8B030D-6E8A-4147-A177-3AD203B41FA5}">
                      <a16:colId xmlns:a16="http://schemas.microsoft.com/office/drawing/2014/main" val="404300152"/>
                    </a:ext>
                  </a:extLst>
                </a:gridCol>
                <a:gridCol w="3898232">
                  <a:extLst>
                    <a:ext uri="{9D8B030D-6E8A-4147-A177-3AD203B41FA5}">
                      <a16:colId xmlns:a16="http://schemas.microsoft.com/office/drawing/2014/main" val="4263966125"/>
                    </a:ext>
                  </a:extLst>
                </a:gridCol>
                <a:gridCol w="1974047">
                  <a:extLst>
                    <a:ext uri="{9D8B030D-6E8A-4147-A177-3AD203B41FA5}">
                      <a16:colId xmlns:a16="http://schemas.microsoft.com/office/drawing/2014/main" val="78881477"/>
                    </a:ext>
                  </a:extLst>
                </a:gridCol>
                <a:gridCol w="5101389">
                  <a:extLst>
                    <a:ext uri="{9D8B030D-6E8A-4147-A177-3AD203B41FA5}">
                      <a16:colId xmlns:a16="http://schemas.microsoft.com/office/drawing/2014/main" val="2075785899"/>
                    </a:ext>
                  </a:extLst>
                </a:gridCol>
              </a:tblGrid>
              <a:tr h="32761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N°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Sous activités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Résultats</a:t>
                      </a:r>
                      <a:endParaRPr lang="fr-G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422112"/>
                  </a:ext>
                </a:extLst>
              </a:tr>
              <a:tr h="1310454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fr-FR" b="1" dirty="0"/>
                        <a:t> 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Finalisation de l'état des lieux des candidatures 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Réalisée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="0" dirty="0"/>
                        <a:t>503 </a:t>
                      </a:r>
                      <a:r>
                        <a:rPr lang="fr-FR" dirty="0"/>
                        <a:t>candidatures soumises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/>
                        <a:t>176</a:t>
                      </a:r>
                      <a:r>
                        <a:rPr lang="fr-FR" dirty="0"/>
                        <a:t> candidatures complètes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0" dirty="0"/>
                        <a:t>09</a:t>
                      </a:r>
                      <a:r>
                        <a:rPr lang="fr-FR" dirty="0"/>
                        <a:t> candidats âgés au-delà de 35 ans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/>
                        <a:t>167 candidatures éligibles </a:t>
                      </a:r>
                      <a:r>
                        <a:rPr lang="fr-FR" b="0" dirty="0"/>
                        <a:t>(114 portées par les hommes et 53 par les femmes).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742755"/>
                  </a:ext>
                </a:extLst>
              </a:tr>
              <a:tr h="57332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fr-FR" b="1" dirty="0"/>
                        <a:t>2.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Création du comité technique et du comité de sélection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Réalisée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Comités crées</a:t>
                      </a:r>
                      <a:endParaRPr lang="fr-G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912650"/>
                  </a:ext>
                </a:extLst>
              </a:tr>
              <a:tr h="71210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fr-FR" b="1" dirty="0"/>
                        <a:t>3.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Analyse des dossiers de candidature et section de 16 meilleurs projets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Réalisée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16 projets sélectionnés </a:t>
                      </a:r>
                      <a:r>
                        <a:rPr lang="fr-FR" b="0" dirty="0"/>
                        <a:t>pour les prochaines étapes</a:t>
                      </a:r>
                      <a:endParaRPr lang="fr-GA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541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06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73D18-105E-3B33-6B23-7C506B2F5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5A1B52-BBD6-B70E-B5FE-40772B2F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17C348D6-0E79-8B2F-8A31-A0813C271C19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35C81A3-3A9F-5C06-1C43-C31396DAF727}"/>
              </a:ext>
            </a:extLst>
          </p:cNvPr>
          <p:cNvGrpSpPr/>
          <p:nvPr/>
        </p:nvGrpSpPr>
        <p:grpSpPr>
          <a:xfrm>
            <a:off x="392395" y="854425"/>
            <a:ext cx="11560382" cy="1714598"/>
            <a:chOff x="392395" y="854425"/>
            <a:chExt cx="11560382" cy="171459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06BC76E-74B4-CBC5-EADF-B03C5F1C2031}"/>
                </a:ext>
              </a:extLst>
            </p:cNvPr>
            <p:cNvGrpSpPr/>
            <p:nvPr/>
          </p:nvGrpSpPr>
          <p:grpSpPr>
            <a:xfrm>
              <a:off x="409074" y="854425"/>
              <a:ext cx="11543703" cy="1219272"/>
              <a:chOff x="335258" y="1006732"/>
              <a:chExt cx="11543703" cy="1219272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E8835AE4-C590-6E3E-B7DD-C6C169B19564}"/>
                  </a:ext>
                </a:extLst>
              </p:cNvPr>
              <p:cNvSpPr/>
              <p:nvPr/>
            </p:nvSpPr>
            <p:spPr>
              <a:xfrm>
                <a:off x="335258" y="1006732"/>
                <a:ext cx="11543703" cy="697999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GA" b="1" kern="0" dirty="0">
                    <a:latin typeface="Aptos Black" panose="020B0004020202020204" pitchFamily="34" charset="0"/>
                  </a:rPr>
                  <a:t>Produit 1 </a:t>
                </a:r>
                <a:r>
                  <a:rPr lang="fr-GA" b="1" kern="0" dirty="0">
                    <a:latin typeface="Aptos Narrow" panose="020B0004020202020204" pitchFamily="34" charset="0"/>
                  </a:rPr>
                  <a:t>: Les résultats de la recherche et les innovations portées par les jeunes et les femmes sont mis à contribution pour une AUP inclusive, durable, productive et adaptée aux dynamiques urbaines</a:t>
                </a:r>
                <a:r>
                  <a:rPr lang="fr-GA" b="1" kern="0" dirty="0">
                    <a:latin typeface="Aptos Black" panose="020F0502020204030204" pitchFamily="34" charset="0"/>
                  </a:rPr>
                  <a:t>	</a:t>
                </a:r>
                <a:r>
                  <a:rPr lang="fr-GA" kern="0" dirty="0"/>
                  <a:t>		</a:t>
                </a:r>
                <a:endParaRPr lang="fr-GA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DC58026-048C-E7A7-DAFA-043DC3BBD17B}"/>
                  </a:ext>
                </a:extLst>
              </p:cNvPr>
              <p:cNvSpPr txBox="1"/>
              <p:nvPr/>
            </p:nvSpPr>
            <p:spPr>
              <a:xfrm>
                <a:off x="335258" y="1887450"/>
                <a:ext cx="11487934" cy="338554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Activité 1.1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latin typeface="Aptos Black" panose="020B0004020202020204" pitchFamily="34" charset="0"/>
                    <a:ea typeface="Times New Roman" panose="02020603050405020304" pitchFamily="18" charset="0"/>
                  </a:rPr>
                  <a:t>: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Display" panose="020B0004020202020204" pitchFamily="34" charset="0"/>
                    <a:ea typeface="Times New Roman" panose="02020603050405020304" pitchFamily="18" charset="0"/>
                  </a:rPr>
                  <a:t>Identifier les agri-preneurs jeunes et femmes, qui ont mis en place des solutions innovantes dans l’AUP.</a:t>
                </a:r>
                <a:endParaRPr lang="fr-GA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" name="Arrow: Striped Right 25">
                <a:extLst>
                  <a:ext uri="{FF2B5EF4-FFF2-40B4-BE49-F238E27FC236}">
                    <a16:creationId xmlns:a16="http://schemas.microsoft.com/office/drawing/2014/main" id="{01EF34D5-4B4D-16DB-A7EC-8546521B81ED}"/>
                  </a:ext>
                </a:extLst>
              </p:cNvPr>
              <p:cNvSpPr/>
              <p:nvPr/>
            </p:nvSpPr>
            <p:spPr>
              <a:xfrm rot="5400000">
                <a:off x="5683938" y="1717312"/>
                <a:ext cx="175986" cy="150827"/>
              </a:xfrm>
              <a:prstGeom prst="strip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GA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4DD45E-C8A9-0975-05D1-15E0D2AFB213}"/>
                </a:ext>
              </a:extLst>
            </p:cNvPr>
            <p:cNvSpPr txBox="1"/>
            <p:nvPr/>
          </p:nvSpPr>
          <p:spPr>
            <a:xfrm>
              <a:off x="392395" y="2207449"/>
              <a:ext cx="2429010" cy="361574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15000"/>
                </a:lnSpc>
                <a:spcAft>
                  <a:spcPts val="800"/>
                </a:spcAft>
                <a:buFont typeface="Wingdings" panose="05000000000000000000" pitchFamily="2" charset="2"/>
                <a:buChar char="q"/>
              </a:pPr>
              <a:r>
                <a:rPr lang="fr-FR" sz="1600" b="1" kern="100" dirty="0">
                  <a:effectLst/>
                  <a:latin typeface="Aptos Black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AU CAMEROUN</a:t>
              </a:r>
              <a:endParaRPr lang="fr-GA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B5E58F6-3B28-5143-2FD9-85F5C6F89F2D}"/>
              </a:ext>
            </a:extLst>
          </p:cNvPr>
          <p:cNvSpPr txBox="1"/>
          <p:nvPr/>
        </p:nvSpPr>
        <p:spPr>
          <a:xfrm>
            <a:off x="392395" y="2728722"/>
            <a:ext cx="9337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6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Remarque: </a:t>
            </a:r>
            <a:r>
              <a:rPr lang="fr-F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Récurrence des thématiques en </a:t>
            </a:r>
            <a:r>
              <a:rPr lang="fr-FR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production</a:t>
            </a:r>
            <a:r>
              <a:rPr lang="fr-F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végétales et animales</a:t>
            </a:r>
            <a:r>
              <a:rPr lang="fr-F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fr-GA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3EDED41-D4EE-EC67-15A0-52F7FBA9A9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351989"/>
              </p:ext>
            </p:extLst>
          </p:nvPr>
        </p:nvGraphicFramePr>
        <p:xfrm>
          <a:off x="1138990" y="3279140"/>
          <a:ext cx="8462210" cy="3291332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4854078">
                  <a:extLst>
                    <a:ext uri="{9D8B030D-6E8A-4147-A177-3AD203B41FA5}">
                      <a16:colId xmlns:a16="http://schemas.microsoft.com/office/drawing/2014/main" val="3134432143"/>
                    </a:ext>
                  </a:extLst>
                </a:gridCol>
                <a:gridCol w="3608132">
                  <a:extLst>
                    <a:ext uri="{9D8B030D-6E8A-4147-A177-3AD203B41FA5}">
                      <a16:colId xmlns:a16="http://schemas.microsoft.com/office/drawing/2014/main" val="2342234360"/>
                    </a:ext>
                  </a:extLst>
                </a:gridCol>
              </a:tblGrid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>
                          <a:effectLst/>
                        </a:rPr>
                        <a:t>Étiquettes de lignes</a:t>
                      </a:r>
                      <a:endParaRPr lang="fr-GA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>
                          <a:effectLst/>
                        </a:rPr>
                        <a:t>Nombre de Thématique</a:t>
                      </a:r>
                      <a:endParaRPr lang="fr-GA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07502330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 err="1">
                          <a:effectLst/>
                        </a:rPr>
                        <a:t>AgriTech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12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98331563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Agroforesterie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3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89263791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Hydroponie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12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5038031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>
                          <a:effectLst/>
                        </a:rPr>
                        <a:t>IA</a:t>
                      </a:r>
                      <a:endParaRPr lang="fr-GA" sz="18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3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76827290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Jardin collectif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2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026960739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Productions animales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36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88375674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Productions végétales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44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56844906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>
                          <a:effectLst/>
                        </a:rPr>
                        <a:t>Recyclage des déchets</a:t>
                      </a:r>
                      <a:endParaRPr lang="fr-GA" sz="18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>
                          <a:effectLst/>
                        </a:rPr>
                        <a:t>28</a:t>
                      </a:r>
                      <a:endParaRPr lang="fr-GA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26696392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Transformation agroalimentaire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>
                          <a:effectLst/>
                        </a:rPr>
                        <a:t>27</a:t>
                      </a:r>
                      <a:endParaRPr lang="fr-GA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91669106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Total général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167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260182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694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25952-3436-7826-7732-1EE2BD6F1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695A7-AA3F-868F-8748-3D9399DA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66B4DAC7-B566-4FE8-20CC-D12BC6FA38EE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8BFDC4-1B72-9AE8-F07E-3951A9B720F5}"/>
              </a:ext>
            </a:extLst>
          </p:cNvPr>
          <p:cNvGrpSpPr/>
          <p:nvPr/>
        </p:nvGrpSpPr>
        <p:grpSpPr>
          <a:xfrm>
            <a:off x="409074" y="854425"/>
            <a:ext cx="11543703" cy="1657248"/>
            <a:chOff x="409074" y="854425"/>
            <a:chExt cx="11543703" cy="165724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635F1AB-75BA-2EDF-0EBC-FBC653283768}"/>
                </a:ext>
              </a:extLst>
            </p:cNvPr>
            <p:cNvGrpSpPr/>
            <p:nvPr/>
          </p:nvGrpSpPr>
          <p:grpSpPr>
            <a:xfrm>
              <a:off x="409074" y="854425"/>
              <a:ext cx="11543703" cy="1219272"/>
              <a:chOff x="335258" y="1006732"/>
              <a:chExt cx="11543703" cy="1219272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15733EF6-5E94-748B-4B21-891AD0994111}"/>
                  </a:ext>
                </a:extLst>
              </p:cNvPr>
              <p:cNvSpPr/>
              <p:nvPr/>
            </p:nvSpPr>
            <p:spPr>
              <a:xfrm>
                <a:off x="335258" y="1006732"/>
                <a:ext cx="11543703" cy="697999"/>
              </a:xfrm>
              <a:prstGeom prst="round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fr-GA" b="1" kern="0" dirty="0">
                    <a:latin typeface="Aptos Black" panose="020B0004020202020204" pitchFamily="34" charset="0"/>
                  </a:rPr>
                  <a:t>Produit 1 </a:t>
                </a:r>
                <a:r>
                  <a:rPr lang="fr-GA" b="1" kern="0" dirty="0">
                    <a:latin typeface="Aptos Narrow" panose="020B0004020202020204" pitchFamily="34" charset="0"/>
                  </a:rPr>
                  <a:t>: Les résultats de la recherche et les innovations portées par les jeunes et les femmes sont mis à contribution pour une AUP inclusive, durable, productive et adaptée aux dynamiques urbaines</a:t>
                </a:r>
                <a:r>
                  <a:rPr lang="fr-GA" b="1" kern="0" dirty="0">
                    <a:latin typeface="Aptos Black" panose="020F0502020204030204" pitchFamily="34" charset="0"/>
                  </a:rPr>
                  <a:t>	</a:t>
                </a:r>
                <a:r>
                  <a:rPr lang="fr-GA" kern="0" dirty="0"/>
                  <a:t>		</a:t>
                </a:r>
                <a:endParaRPr lang="fr-GA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720776B-4C7E-04CF-F9C7-1235F3559516}"/>
                  </a:ext>
                </a:extLst>
              </p:cNvPr>
              <p:cNvSpPr txBox="1"/>
              <p:nvPr/>
            </p:nvSpPr>
            <p:spPr>
              <a:xfrm>
                <a:off x="335258" y="1887450"/>
                <a:ext cx="11487934" cy="338554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Activité 1.1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latin typeface="Aptos Black" panose="020B0004020202020204" pitchFamily="34" charset="0"/>
                    <a:ea typeface="Times New Roman" panose="02020603050405020304" pitchFamily="18" charset="0"/>
                  </a:rPr>
                  <a:t>:</a:t>
                </a:r>
                <a:r>
                  <a:rPr lang="fr-FR" sz="16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Black" panose="020B00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fr-FR" sz="1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Aptos Display" panose="020B0004020202020204" pitchFamily="34" charset="0"/>
                    <a:ea typeface="Times New Roman" panose="02020603050405020304" pitchFamily="18" charset="0"/>
                  </a:rPr>
                  <a:t>Identifier les agri-preneurs jeunes et femmes, qui ont mis en place des solutions innovantes dans l’AUP.</a:t>
                </a:r>
                <a:endParaRPr lang="fr-GA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" name="Arrow: Striped Right 25">
                <a:extLst>
                  <a:ext uri="{FF2B5EF4-FFF2-40B4-BE49-F238E27FC236}">
                    <a16:creationId xmlns:a16="http://schemas.microsoft.com/office/drawing/2014/main" id="{0A5B2794-86D2-2060-A03B-A86E9224A4D4}"/>
                  </a:ext>
                </a:extLst>
              </p:cNvPr>
              <p:cNvSpPr/>
              <p:nvPr/>
            </p:nvSpPr>
            <p:spPr>
              <a:xfrm rot="5400000">
                <a:off x="5683938" y="1717312"/>
                <a:ext cx="175986" cy="150827"/>
              </a:xfrm>
              <a:prstGeom prst="strip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GA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0821269-2CCF-3593-8587-0BD26DFF22BF}"/>
                </a:ext>
              </a:extLst>
            </p:cNvPr>
            <p:cNvSpPr txBox="1"/>
            <p:nvPr/>
          </p:nvSpPr>
          <p:spPr>
            <a:xfrm>
              <a:off x="409074" y="2150099"/>
              <a:ext cx="2429010" cy="36157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15000"/>
                </a:lnSpc>
                <a:spcAft>
                  <a:spcPts val="800"/>
                </a:spcAft>
                <a:buFont typeface="Wingdings" panose="05000000000000000000" pitchFamily="2" charset="2"/>
                <a:buChar char="q"/>
              </a:pPr>
              <a:r>
                <a:rPr lang="fr-FR" sz="1600" b="1" kern="100" dirty="0">
                  <a:effectLst/>
                  <a:latin typeface="Aptos Black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AU CONGO</a:t>
              </a:r>
              <a:endParaRPr lang="fr-GA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F05225-8194-994A-652B-C14FCF7BB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044879"/>
              </p:ext>
            </p:extLst>
          </p:nvPr>
        </p:nvGraphicFramePr>
        <p:xfrm>
          <a:off x="266786" y="2975811"/>
          <a:ext cx="11500098" cy="25556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6430">
                  <a:extLst>
                    <a:ext uri="{9D8B030D-6E8A-4147-A177-3AD203B41FA5}">
                      <a16:colId xmlns:a16="http://schemas.microsoft.com/office/drawing/2014/main" val="404300152"/>
                    </a:ext>
                  </a:extLst>
                </a:gridCol>
                <a:gridCol w="3898232">
                  <a:extLst>
                    <a:ext uri="{9D8B030D-6E8A-4147-A177-3AD203B41FA5}">
                      <a16:colId xmlns:a16="http://schemas.microsoft.com/office/drawing/2014/main" val="4263966125"/>
                    </a:ext>
                  </a:extLst>
                </a:gridCol>
                <a:gridCol w="1974047">
                  <a:extLst>
                    <a:ext uri="{9D8B030D-6E8A-4147-A177-3AD203B41FA5}">
                      <a16:colId xmlns:a16="http://schemas.microsoft.com/office/drawing/2014/main" val="78881477"/>
                    </a:ext>
                  </a:extLst>
                </a:gridCol>
                <a:gridCol w="5101389">
                  <a:extLst>
                    <a:ext uri="{9D8B030D-6E8A-4147-A177-3AD203B41FA5}">
                      <a16:colId xmlns:a16="http://schemas.microsoft.com/office/drawing/2014/main" val="2075785899"/>
                    </a:ext>
                  </a:extLst>
                </a:gridCol>
              </a:tblGrid>
              <a:tr h="33670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N°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Sous activités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Résultats</a:t>
                      </a:r>
                      <a:endParaRPr lang="fr-G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422112"/>
                  </a:ext>
                </a:extLst>
              </a:tr>
              <a:tr h="1346799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fr-FR" b="1" dirty="0"/>
                        <a:t> 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Finalisation de l'état des lieux des candidatures 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Réalisée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/>
                        <a:t>42 candidatures complètes</a:t>
                      </a:r>
                      <a:endParaRPr lang="fr-FR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/>
                        <a:t>27 candidatures éligibles </a:t>
                      </a:r>
                      <a:r>
                        <a:rPr lang="fr-FR" b="0" dirty="0"/>
                        <a:t>(16 portées par les hommes et 11 par les femmes).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742755"/>
                  </a:ext>
                </a:extLst>
              </a:tr>
              <a:tr h="8431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fr-FR" b="1" dirty="0"/>
                        <a:t>2.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Création du comité technique et du comité de sélection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Réalisée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Comités crées</a:t>
                      </a:r>
                      <a:endParaRPr lang="fr-G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912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8761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F12E9-DEE6-3180-75A7-54065045F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505D2E-847C-2B42-4940-20F576031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189B892-2586-4524-D9AF-70C2951B5D28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A30251C-E036-94A9-37E1-B9C2F064B2EC}"/>
              </a:ext>
            </a:extLst>
          </p:cNvPr>
          <p:cNvGrpSpPr/>
          <p:nvPr/>
        </p:nvGrpSpPr>
        <p:grpSpPr>
          <a:xfrm>
            <a:off x="409074" y="854425"/>
            <a:ext cx="11543703" cy="1219272"/>
            <a:chOff x="335258" y="1006732"/>
            <a:chExt cx="11543703" cy="1219272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B8085BAA-DE31-8B2D-BF50-97FD3C573D92}"/>
                </a:ext>
              </a:extLst>
            </p:cNvPr>
            <p:cNvSpPr/>
            <p:nvPr/>
          </p:nvSpPr>
          <p:spPr>
            <a:xfrm>
              <a:off x="335258" y="1006732"/>
              <a:ext cx="11543703" cy="69799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GA" b="1" kern="0" dirty="0">
                  <a:latin typeface="Aptos Black" panose="020B0004020202020204" pitchFamily="34" charset="0"/>
                </a:rPr>
                <a:t>Produit 1 </a:t>
              </a:r>
              <a:r>
                <a:rPr lang="fr-GA" b="1" kern="0" dirty="0">
                  <a:latin typeface="Aptos Narrow" panose="020B0004020202020204" pitchFamily="34" charset="0"/>
                </a:rPr>
                <a:t>: Les résultats de la recherche et les innovations portées par les jeunes et les femmes sont mis à contribution pour une AUP inclusive, durable, productive et adaptée aux dynamiques urbaines</a:t>
              </a:r>
              <a:r>
                <a:rPr lang="fr-GA" b="1" kern="0" dirty="0">
                  <a:latin typeface="Aptos Black" panose="020F0502020204030204" pitchFamily="34" charset="0"/>
                </a:rPr>
                <a:t>	</a:t>
              </a:r>
              <a:r>
                <a:rPr lang="fr-GA" kern="0" dirty="0"/>
                <a:t>		</a:t>
              </a:r>
              <a:endParaRPr lang="fr-GA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B87D0B9-8256-0661-5CC6-FA908514B427}"/>
                </a:ext>
              </a:extLst>
            </p:cNvPr>
            <p:cNvSpPr txBox="1"/>
            <p:nvPr/>
          </p:nvSpPr>
          <p:spPr>
            <a:xfrm>
              <a:off x="335258" y="1887450"/>
              <a:ext cx="11487934" cy="33855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fr-FR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Black" panose="020B0004020202020204" pitchFamily="34" charset="0"/>
                  <a:ea typeface="Times New Roman" panose="02020603050405020304" pitchFamily="18" charset="0"/>
                </a:rPr>
                <a:t>Activité 1.1</a:t>
              </a:r>
              <a:r>
                <a:rPr lang="fr-FR" sz="1600" dirty="0">
                  <a:solidFill>
                    <a:schemeClr val="accent6">
                      <a:lumMod val="50000"/>
                    </a:schemeClr>
                  </a:solidFill>
                  <a:latin typeface="Aptos Black" panose="020B0004020202020204" pitchFamily="34" charset="0"/>
                  <a:ea typeface="Times New Roman" panose="02020603050405020304" pitchFamily="18" charset="0"/>
                </a:rPr>
                <a:t>:</a:t>
              </a:r>
              <a:r>
                <a:rPr lang="fr-FR" sz="1600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Black" panose="020B0004020202020204" pitchFamily="34" charset="0"/>
                  <a:ea typeface="Times New Roman" panose="02020603050405020304" pitchFamily="18" charset="0"/>
                </a:rPr>
                <a:t> </a:t>
              </a:r>
              <a:r>
                <a:rPr lang="fr-FR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rPr>
                <a:t>Identifier les agri-preneurs jeunes et femmes, qui ont mis en place des solutions innovantes dans l’AUP.</a:t>
              </a:r>
              <a:endParaRPr lang="fr-GA" b="1" dirty="0">
                <a:solidFill>
                  <a:schemeClr val="accent6">
                    <a:lumMod val="50000"/>
                  </a:schemeClr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6" name="Arrow: Striped Right 25">
              <a:extLst>
                <a:ext uri="{FF2B5EF4-FFF2-40B4-BE49-F238E27FC236}">
                  <a16:creationId xmlns:a16="http://schemas.microsoft.com/office/drawing/2014/main" id="{790EBD7F-36F1-8038-1A2A-AD83883044D4}"/>
                </a:ext>
              </a:extLst>
            </p:cNvPr>
            <p:cNvSpPr/>
            <p:nvPr/>
          </p:nvSpPr>
          <p:spPr>
            <a:xfrm rot="5400000">
              <a:off x="5683938" y="1717312"/>
              <a:ext cx="175986" cy="150827"/>
            </a:xfrm>
            <a:prstGeom prst="strip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GA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416996C-4B42-0A5A-171B-F20ABAED5B77}"/>
              </a:ext>
            </a:extLst>
          </p:cNvPr>
          <p:cNvSpPr txBox="1"/>
          <p:nvPr/>
        </p:nvSpPr>
        <p:spPr>
          <a:xfrm>
            <a:off x="392395" y="2728722"/>
            <a:ext cx="11181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6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Remarque: </a:t>
            </a:r>
            <a:r>
              <a:rPr lang="fr-F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Récurrence des thématiques en </a:t>
            </a:r>
            <a:r>
              <a:rPr lang="fr-FR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transformation agroalimentaire et production végétale</a:t>
            </a:r>
            <a:endParaRPr lang="fr-GA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64B3EE-30D4-A434-7A37-69A6E2124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975399"/>
              </p:ext>
            </p:extLst>
          </p:nvPr>
        </p:nvGraphicFramePr>
        <p:xfrm>
          <a:off x="1267326" y="3429000"/>
          <a:ext cx="8462210" cy="2697102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4854078">
                  <a:extLst>
                    <a:ext uri="{9D8B030D-6E8A-4147-A177-3AD203B41FA5}">
                      <a16:colId xmlns:a16="http://schemas.microsoft.com/office/drawing/2014/main" val="3134432143"/>
                    </a:ext>
                  </a:extLst>
                </a:gridCol>
                <a:gridCol w="3608132">
                  <a:extLst>
                    <a:ext uri="{9D8B030D-6E8A-4147-A177-3AD203B41FA5}">
                      <a16:colId xmlns:a16="http://schemas.microsoft.com/office/drawing/2014/main" val="2342234360"/>
                    </a:ext>
                  </a:extLst>
                </a:gridCol>
              </a:tblGrid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>
                          <a:effectLst/>
                        </a:rPr>
                        <a:t>Étiquettes de lignes</a:t>
                      </a:r>
                      <a:endParaRPr lang="fr-GA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Nombre de Thématique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07502330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 err="1">
                          <a:effectLst/>
                        </a:rPr>
                        <a:t>AgriTech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02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98331563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Agroforesterie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02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89263791"/>
                  </a:ext>
                </a:extLst>
              </a:tr>
              <a:tr h="220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Hydroponie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03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5038031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Productions animales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04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88375674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Productions végétales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05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56844906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>
                          <a:effectLst/>
                        </a:rPr>
                        <a:t>Recyclage des déchets</a:t>
                      </a:r>
                      <a:endParaRPr lang="fr-GA" sz="18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03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26696392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Transformation agroalimentaire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08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91669106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Total général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2601825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89B6B1E-7E56-0E0C-10BC-C56D50253839}"/>
              </a:ext>
            </a:extLst>
          </p:cNvPr>
          <p:cNvSpPr txBox="1"/>
          <p:nvPr/>
        </p:nvSpPr>
        <p:spPr>
          <a:xfrm>
            <a:off x="409074" y="2150099"/>
            <a:ext cx="2429010" cy="361574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 CONGO</a:t>
            </a:r>
            <a:endParaRPr lang="fr-GA" sz="1600" b="1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13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A88E8-05FD-2A50-0AC7-9E6E071C9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FFA92F-206A-F167-EE93-210028412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9449B4C-257C-F143-0067-133EB84301E7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4E262A-C7D6-34C6-AEDD-53F7A2C9305D}"/>
              </a:ext>
            </a:extLst>
          </p:cNvPr>
          <p:cNvGrpSpPr/>
          <p:nvPr/>
        </p:nvGrpSpPr>
        <p:grpSpPr>
          <a:xfrm>
            <a:off x="409074" y="854425"/>
            <a:ext cx="11543703" cy="1219272"/>
            <a:chOff x="335258" y="1006732"/>
            <a:chExt cx="11543703" cy="1219272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17E61CB2-D655-ACC8-C513-2492BF385775}"/>
                </a:ext>
              </a:extLst>
            </p:cNvPr>
            <p:cNvSpPr/>
            <p:nvPr/>
          </p:nvSpPr>
          <p:spPr>
            <a:xfrm>
              <a:off x="335258" y="1006732"/>
              <a:ext cx="11543703" cy="69799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GA" b="1" kern="0" dirty="0">
                  <a:latin typeface="Aptos Black" panose="020B0004020202020204" pitchFamily="34" charset="0"/>
                </a:rPr>
                <a:t>Produit 1 </a:t>
              </a:r>
              <a:r>
                <a:rPr lang="fr-GA" b="1" kern="0" dirty="0">
                  <a:latin typeface="Aptos Narrow" panose="020B0004020202020204" pitchFamily="34" charset="0"/>
                </a:rPr>
                <a:t>: Les résultats de la recherche et les innovations portées par les jeunes et les femmes sont mis à contribution pour une AUP inclusive, durable, productive et adaptée aux dynamiques urbaines</a:t>
              </a:r>
              <a:r>
                <a:rPr lang="fr-GA" b="1" kern="0" dirty="0">
                  <a:latin typeface="Aptos Black" panose="020F0502020204030204" pitchFamily="34" charset="0"/>
                </a:rPr>
                <a:t>	</a:t>
              </a:r>
              <a:r>
                <a:rPr lang="fr-GA" kern="0" dirty="0"/>
                <a:t>		</a:t>
              </a:r>
              <a:endParaRPr lang="fr-GA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8112590-04CF-CB75-E04E-9918277F16B8}"/>
                </a:ext>
              </a:extLst>
            </p:cNvPr>
            <p:cNvSpPr txBox="1"/>
            <p:nvPr/>
          </p:nvSpPr>
          <p:spPr>
            <a:xfrm>
              <a:off x="335258" y="1887450"/>
              <a:ext cx="11487934" cy="33855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fr-FR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Black" panose="020B0004020202020204" pitchFamily="34" charset="0"/>
                  <a:ea typeface="Times New Roman" panose="02020603050405020304" pitchFamily="18" charset="0"/>
                </a:rPr>
                <a:t>Activité 1.1</a:t>
              </a:r>
              <a:r>
                <a:rPr lang="fr-FR" sz="1600" dirty="0">
                  <a:solidFill>
                    <a:schemeClr val="accent6">
                      <a:lumMod val="50000"/>
                    </a:schemeClr>
                  </a:solidFill>
                  <a:latin typeface="Aptos Black" panose="020B0004020202020204" pitchFamily="34" charset="0"/>
                  <a:ea typeface="Times New Roman" panose="02020603050405020304" pitchFamily="18" charset="0"/>
                </a:rPr>
                <a:t>:</a:t>
              </a:r>
              <a:r>
                <a:rPr lang="fr-FR" sz="1600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Black" panose="020B0004020202020204" pitchFamily="34" charset="0"/>
                  <a:ea typeface="Times New Roman" panose="02020603050405020304" pitchFamily="18" charset="0"/>
                </a:rPr>
                <a:t> </a:t>
              </a:r>
              <a:r>
                <a:rPr lang="fr-FR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rPr>
                <a:t>Identifier les agri-preneurs jeunes et femmes, qui ont mis en place des solutions innovantes dans l’AUP.</a:t>
              </a:r>
              <a:endParaRPr lang="fr-GA" b="1" dirty="0">
                <a:solidFill>
                  <a:schemeClr val="accent6">
                    <a:lumMod val="50000"/>
                  </a:schemeClr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6" name="Arrow: Striped Right 25">
              <a:extLst>
                <a:ext uri="{FF2B5EF4-FFF2-40B4-BE49-F238E27FC236}">
                  <a16:creationId xmlns:a16="http://schemas.microsoft.com/office/drawing/2014/main" id="{E21E92ED-DEF5-E4DC-5FD4-BA46A592055B}"/>
                </a:ext>
              </a:extLst>
            </p:cNvPr>
            <p:cNvSpPr/>
            <p:nvPr/>
          </p:nvSpPr>
          <p:spPr>
            <a:xfrm rot="5400000">
              <a:off x="5683938" y="1717312"/>
              <a:ext cx="175986" cy="150827"/>
            </a:xfrm>
            <a:prstGeom prst="strip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GA"/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80C6DC7-E13D-0296-A917-2EF8D80BA6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111461"/>
              </p:ext>
            </p:extLst>
          </p:nvPr>
        </p:nvGraphicFramePr>
        <p:xfrm>
          <a:off x="266786" y="2975811"/>
          <a:ext cx="11500098" cy="25556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6430">
                  <a:extLst>
                    <a:ext uri="{9D8B030D-6E8A-4147-A177-3AD203B41FA5}">
                      <a16:colId xmlns:a16="http://schemas.microsoft.com/office/drawing/2014/main" val="404300152"/>
                    </a:ext>
                  </a:extLst>
                </a:gridCol>
                <a:gridCol w="3898232">
                  <a:extLst>
                    <a:ext uri="{9D8B030D-6E8A-4147-A177-3AD203B41FA5}">
                      <a16:colId xmlns:a16="http://schemas.microsoft.com/office/drawing/2014/main" val="4263966125"/>
                    </a:ext>
                  </a:extLst>
                </a:gridCol>
                <a:gridCol w="1974047">
                  <a:extLst>
                    <a:ext uri="{9D8B030D-6E8A-4147-A177-3AD203B41FA5}">
                      <a16:colId xmlns:a16="http://schemas.microsoft.com/office/drawing/2014/main" val="78881477"/>
                    </a:ext>
                  </a:extLst>
                </a:gridCol>
                <a:gridCol w="5101389">
                  <a:extLst>
                    <a:ext uri="{9D8B030D-6E8A-4147-A177-3AD203B41FA5}">
                      <a16:colId xmlns:a16="http://schemas.microsoft.com/office/drawing/2014/main" val="2075785899"/>
                    </a:ext>
                  </a:extLst>
                </a:gridCol>
              </a:tblGrid>
              <a:tr h="33670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N°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Sous activités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Résultats</a:t>
                      </a:r>
                      <a:endParaRPr lang="fr-G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422112"/>
                  </a:ext>
                </a:extLst>
              </a:tr>
              <a:tr h="1346799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fr-FR" b="1" dirty="0"/>
                        <a:t> 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Finalisation de l'état des lieux des candidatures 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Réalisée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="0" dirty="0"/>
                        <a:t>158 </a:t>
                      </a:r>
                      <a:r>
                        <a:rPr lang="fr-FR" dirty="0"/>
                        <a:t>candidatures soumises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41 candidatures complètes </a:t>
                      </a:r>
                      <a:r>
                        <a:rPr lang="fr-FR" b="0" dirty="0">
                          <a:solidFill>
                            <a:srgbClr val="FF0000"/>
                          </a:solidFill>
                        </a:rPr>
                        <a:t>avec 2 doublons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/>
                        <a:t>39 candidatures éligibles </a:t>
                      </a:r>
                      <a:r>
                        <a:rPr lang="fr-FR" b="0" dirty="0"/>
                        <a:t>(23 portées par les hommes et 16 par les femmes).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742755"/>
                  </a:ext>
                </a:extLst>
              </a:tr>
              <a:tr h="8431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fr-FR" b="1" dirty="0"/>
                        <a:t>2.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Création du comité technique et du comité de sélection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 cours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Quelques membres déjà désignés par les institutions</a:t>
                      </a:r>
                      <a:endParaRPr lang="fr-G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91265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0764D89-FBBD-719A-24D5-C0FB6049A24B}"/>
              </a:ext>
            </a:extLst>
          </p:cNvPr>
          <p:cNvSpPr txBox="1"/>
          <p:nvPr/>
        </p:nvSpPr>
        <p:spPr>
          <a:xfrm>
            <a:off x="409074" y="2150099"/>
            <a:ext cx="2429010" cy="361574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 GABON</a:t>
            </a:r>
            <a:endParaRPr lang="fr-GA" sz="1600" b="1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96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7F95E-7EC6-E253-98CB-7F4C40780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83AF5-5A14-FB7F-B5C5-3EBDE1FAA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A714094-609A-B89B-F399-026B0C5C2F3C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4D9904E-0979-F3F1-1071-101CDC4A562C}"/>
              </a:ext>
            </a:extLst>
          </p:cNvPr>
          <p:cNvGrpSpPr/>
          <p:nvPr/>
        </p:nvGrpSpPr>
        <p:grpSpPr>
          <a:xfrm>
            <a:off x="409074" y="854425"/>
            <a:ext cx="11543703" cy="1219272"/>
            <a:chOff x="335258" y="1006732"/>
            <a:chExt cx="11543703" cy="1219272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00BF46F6-66AC-737A-74EC-395E865F4324}"/>
                </a:ext>
              </a:extLst>
            </p:cNvPr>
            <p:cNvSpPr/>
            <p:nvPr/>
          </p:nvSpPr>
          <p:spPr>
            <a:xfrm>
              <a:off x="335258" y="1006732"/>
              <a:ext cx="11543703" cy="69799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GA" b="1" kern="0" dirty="0">
                  <a:latin typeface="Aptos Black" panose="020B0004020202020204" pitchFamily="34" charset="0"/>
                </a:rPr>
                <a:t>Produit 1 </a:t>
              </a:r>
              <a:r>
                <a:rPr lang="fr-GA" b="1" kern="0" dirty="0">
                  <a:latin typeface="Aptos Narrow" panose="020B0004020202020204" pitchFamily="34" charset="0"/>
                </a:rPr>
                <a:t>: Les résultats de la recherche et les innovations portées par les jeunes et les femmes sont mis à contribution pour une AUP inclusive, durable, productive et adaptée aux dynamiques urbaines</a:t>
              </a:r>
              <a:r>
                <a:rPr lang="fr-GA" b="1" kern="0" dirty="0">
                  <a:latin typeface="Aptos Black" panose="020F0502020204030204" pitchFamily="34" charset="0"/>
                </a:rPr>
                <a:t>	</a:t>
              </a:r>
              <a:r>
                <a:rPr lang="fr-GA" kern="0" dirty="0"/>
                <a:t>		</a:t>
              </a:r>
              <a:endParaRPr lang="fr-GA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A6BCDE3-8E28-4837-461E-7BC9165E19D1}"/>
                </a:ext>
              </a:extLst>
            </p:cNvPr>
            <p:cNvSpPr txBox="1"/>
            <p:nvPr/>
          </p:nvSpPr>
          <p:spPr>
            <a:xfrm>
              <a:off x="335258" y="1887450"/>
              <a:ext cx="11487934" cy="33855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fr-FR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Black" panose="020B0004020202020204" pitchFamily="34" charset="0"/>
                  <a:ea typeface="Times New Roman" panose="02020603050405020304" pitchFamily="18" charset="0"/>
                </a:rPr>
                <a:t>Activité 1.1</a:t>
              </a:r>
              <a:r>
                <a:rPr lang="fr-FR" sz="1600" dirty="0">
                  <a:solidFill>
                    <a:schemeClr val="accent6">
                      <a:lumMod val="50000"/>
                    </a:schemeClr>
                  </a:solidFill>
                  <a:latin typeface="Aptos Black" panose="020B0004020202020204" pitchFamily="34" charset="0"/>
                  <a:ea typeface="Times New Roman" panose="02020603050405020304" pitchFamily="18" charset="0"/>
                </a:rPr>
                <a:t>:</a:t>
              </a:r>
              <a:r>
                <a:rPr lang="fr-FR" sz="1600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Black" panose="020B0004020202020204" pitchFamily="34" charset="0"/>
                  <a:ea typeface="Times New Roman" panose="02020603050405020304" pitchFamily="18" charset="0"/>
                </a:rPr>
                <a:t> </a:t>
              </a:r>
              <a:r>
                <a:rPr lang="fr-FR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rPr>
                <a:t>Identifier les agri-preneurs jeunes et femmes, qui ont mis en place des solutions innovantes dans l’AUP.</a:t>
              </a:r>
              <a:endParaRPr lang="fr-GA" b="1" dirty="0">
                <a:solidFill>
                  <a:schemeClr val="accent6">
                    <a:lumMod val="50000"/>
                  </a:schemeClr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6" name="Arrow: Striped Right 25">
              <a:extLst>
                <a:ext uri="{FF2B5EF4-FFF2-40B4-BE49-F238E27FC236}">
                  <a16:creationId xmlns:a16="http://schemas.microsoft.com/office/drawing/2014/main" id="{F7C64BBC-6C17-6DBF-02B3-CAF5C5850C53}"/>
                </a:ext>
              </a:extLst>
            </p:cNvPr>
            <p:cNvSpPr/>
            <p:nvPr/>
          </p:nvSpPr>
          <p:spPr>
            <a:xfrm rot="5400000">
              <a:off x="5683938" y="1717312"/>
              <a:ext cx="175986" cy="150827"/>
            </a:xfrm>
            <a:prstGeom prst="strip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GA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C5AB31E-10BA-77BB-6A66-AC0FB08DBA90}"/>
              </a:ext>
            </a:extLst>
          </p:cNvPr>
          <p:cNvSpPr txBox="1"/>
          <p:nvPr/>
        </p:nvSpPr>
        <p:spPr>
          <a:xfrm>
            <a:off x="409074" y="2150099"/>
            <a:ext cx="2429010" cy="361574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 GABON</a:t>
            </a:r>
            <a:endParaRPr lang="fr-GA" sz="1600" b="1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1D0951B-ADA3-0D43-8017-E4C2F6DE0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321481"/>
              </p:ext>
            </p:extLst>
          </p:nvPr>
        </p:nvGraphicFramePr>
        <p:xfrm>
          <a:off x="1257166" y="3429000"/>
          <a:ext cx="8462210" cy="2997013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2427039">
                  <a:extLst>
                    <a:ext uri="{9D8B030D-6E8A-4147-A177-3AD203B41FA5}">
                      <a16:colId xmlns:a16="http://schemas.microsoft.com/office/drawing/2014/main" val="3134432143"/>
                    </a:ext>
                  </a:extLst>
                </a:gridCol>
                <a:gridCol w="2726755">
                  <a:extLst>
                    <a:ext uri="{9D8B030D-6E8A-4147-A177-3AD203B41FA5}">
                      <a16:colId xmlns:a16="http://schemas.microsoft.com/office/drawing/2014/main" val="1140533119"/>
                    </a:ext>
                  </a:extLst>
                </a:gridCol>
                <a:gridCol w="3308416">
                  <a:extLst>
                    <a:ext uri="{9D8B030D-6E8A-4147-A177-3AD203B41FA5}">
                      <a16:colId xmlns:a16="http://schemas.microsoft.com/office/drawing/2014/main" val="2342234360"/>
                    </a:ext>
                  </a:extLst>
                </a:gridCol>
              </a:tblGrid>
              <a:tr h="26860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Étiquettes de lignes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Nombre de Thématique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07502330"/>
                  </a:ext>
                </a:extLst>
              </a:tr>
              <a:tr h="26860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 err="1">
                          <a:effectLst/>
                        </a:rPr>
                        <a:t>AgriTech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05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98331563"/>
                  </a:ext>
                </a:extLst>
              </a:tr>
              <a:tr h="26860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Hydroponie 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04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69494876"/>
                  </a:ext>
                </a:extLst>
              </a:tr>
              <a:tr h="26860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Agroforesterie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02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89263791"/>
                  </a:ext>
                </a:extLst>
              </a:tr>
              <a:tr h="22083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Jardin collectif 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01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5038031"/>
                  </a:ext>
                </a:extLst>
              </a:tr>
              <a:tr h="26860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Productions animales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05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88375674"/>
                  </a:ext>
                </a:extLst>
              </a:tr>
              <a:tr h="26860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Productions végétales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13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56844906"/>
                  </a:ext>
                </a:extLst>
              </a:tr>
              <a:tr h="26860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Recyclage des déchets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03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6696392"/>
                  </a:ext>
                </a:extLst>
              </a:tr>
              <a:tr h="26860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Transformation agroalimentaire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06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1669106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Total général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260182583"/>
                  </a:ext>
                </a:extLst>
              </a:tr>
            </a:tbl>
          </a:graphicData>
        </a:graphic>
      </p:graphicFrame>
      <p:sp>
        <p:nvSpPr>
          <p:cNvPr id="9" name="TextBox 2">
            <a:extLst>
              <a:ext uri="{FF2B5EF4-FFF2-40B4-BE49-F238E27FC236}">
                <a16:creationId xmlns:a16="http://schemas.microsoft.com/office/drawing/2014/main" id="{0AFCDDD4-F70A-FCFF-44C7-C4500BA68CD9}"/>
              </a:ext>
            </a:extLst>
          </p:cNvPr>
          <p:cNvSpPr txBox="1"/>
          <p:nvPr/>
        </p:nvSpPr>
        <p:spPr>
          <a:xfrm>
            <a:off x="392395" y="2736480"/>
            <a:ext cx="104381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6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Remarque: </a:t>
            </a:r>
            <a:r>
              <a:rPr lang="fr-F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Récurrence des thématiques en </a:t>
            </a:r>
            <a:r>
              <a:rPr lang="fr-FR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production végétale et transformation agroalimentaire </a:t>
            </a:r>
            <a:endParaRPr lang="fr-GA" dirty="0"/>
          </a:p>
        </p:txBody>
      </p:sp>
    </p:spTree>
    <p:extLst>
      <p:ext uri="{BB962C8B-B14F-4D97-AF65-F5344CB8AC3E}">
        <p14:creationId xmlns:p14="http://schemas.microsoft.com/office/powerpoint/2010/main" val="42623330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EB642-048D-197E-FBF3-62B72C31A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327096-5DDF-D55D-F7FA-B4F1202A8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7724ABF-DADD-02FE-9C9E-3EAE3BC40C51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635B764-FACB-D252-E0A5-925C07E2EB61}"/>
              </a:ext>
            </a:extLst>
          </p:cNvPr>
          <p:cNvGrpSpPr/>
          <p:nvPr/>
        </p:nvGrpSpPr>
        <p:grpSpPr>
          <a:xfrm>
            <a:off x="409074" y="854425"/>
            <a:ext cx="11543703" cy="1219272"/>
            <a:chOff x="335258" y="1006732"/>
            <a:chExt cx="11543703" cy="1219272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AB467670-298B-006D-BB2C-F2AEB7268561}"/>
                </a:ext>
              </a:extLst>
            </p:cNvPr>
            <p:cNvSpPr/>
            <p:nvPr/>
          </p:nvSpPr>
          <p:spPr>
            <a:xfrm>
              <a:off x="335258" y="1006732"/>
              <a:ext cx="11543703" cy="69799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GA" b="1" kern="0" dirty="0">
                  <a:latin typeface="Aptos Black" panose="020B0004020202020204" pitchFamily="34" charset="0"/>
                </a:rPr>
                <a:t>Produit 1 </a:t>
              </a:r>
              <a:r>
                <a:rPr lang="fr-GA" b="1" kern="0" dirty="0">
                  <a:latin typeface="Aptos Narrow" panose="020B0004020202020204" pitchFamily="34" charset="0"/>
                </a:rPr>
                <a:t>: Les résultats de la recherche et les innovations portées par les jeunes et les femmes sont mis à contribution pour une AUP inclusive, durable, productive et adaptée aux dynamiques urbaines</a:t>
              </a:r>
              <a:r>
                <a:rPr lang="fr-GA" b="1" kern="0" dirty="0">
                  <a:latin typeface="Aptos Black" panose="020F0502020204030204" pitchFamily="34" charset="0"/>
                </a:rPr>
                <a:t>	</a:t>
              </a:r>
              <a:r>
                <a:rPr lang="fr-GA" kern="0" dirty="0"/>
                <a:t>		</a:t>
              </a:r>
              <a:endParaRPr lang="fr-GA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00801E-AA56-3569-8104-1CCFE07E966F}"/>
                </a:ext>
              </a:extLst>
            </p:cNvPr>
            <p:cNvSpPr txBox="1"/>
            <p:nvPr/>
          </p:nvSpPr>
          <p:spPr>
            <a:xfrm>
              <a:off x="335258" y="1887450"/>
              <a:ext cx="11487934" cy="33855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fr-FR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Black" panose="020B0004020202020204" pitchFamily="34" charset="0"/>
                  <a:ea typeface="Times New Roman" panose="02020603050405020304" pitchFamily="18" charset="0"/>
                </a:rPr>
                <a:t>Activité 1.1</a:t>
              </a:r>
              <a:r>
                <a:rPr lang="fr-FR" sz="1600" dirty="0">
                  <a:solidFill>
                    <a:schemeClr val="accent6">
                      <a:lumMod val="50000"/>
                    </a:schemeClr>
                  </a:solidFill>
                  <a:latin typeface="Aptos Black" panose="020B0004020202020204" pitchFamily="34" charset="0"/>
                  <a:ea typeface="Times New Roman" panose="02020603050405020304" pitchFamily="18" charset="0"/>
                </a:rPr>
                <a:t>:</a:t>
              </a:r>
              <a:r>
                <a:rPr lang="fr-FR" sz="1600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Black" panose="020B0004020202020204" pitchFamily="34" charset="0"/>
                  <a:ea typeface="Times New Roman" panose="02020603050405020304" pitchFamily="18" charset="0"/>
                </a:rPr>
                <a:t> </a:t>
              </a:r>
              <a:r>
                <a:rPr lang="fr-FR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rPr>
                <a:t>Identifier les agri-preneurs jeunes et femmes, qui ont mis en place des solutions innovantes dans l’AUP.</a:t>
              </a:r>
              <a:endParaRPr lang="fr-GA" b="1" dirty="0">
                <a:solidFill>
                  <a:schemeClr val="accent6">
                    <a:lumMod val="50000"/>
                  </a:schemeClr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6" name="Arrow: Striped Right 25">
              <a:extLst>
                <a:ext uri="{FF2B5EF4-FFF2-40B4-BE49-F238E27FC236}">
                  <a16:creationId xmlns:a16="http://schemas.microsoft.com/office/drawing/2014/main" id="{851BD3F3-CCB0-00C7-BBC7-1BA9B5F44270}"/>
                </a:ext>
              </a:extLst>
            </p:cNvPr>
            <p:cNvSpPr/>
            <p:nvPr/>
          </p:nvSpPr>
          <p:spPr>
            <a:xfrm rot="5400000">
              <a:off x="5683938" y="1717312"/>
              <a:ext cx="175986" cy="150827"/>
            </a:xfrm>
            <a:prstGeom prst="strip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GA"/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419188-C911-3FD6-2D1F-CFA3C659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250922"/>
              </p:ext>
            </p:extLst>
          </p:nvPr>
        </p:nvGraphicFramePr>
        <p:xfrm>
          <a:off x="266786" y="2975811"/>
          <a:ext cx="11500098" cy="25556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6430">
                  <a:extLst>
                    <a:ext uri="{9D8B030D-6E8A-4147-A177-3AD203B41FA5}">
                      <a16:colId xmlns:a16="http://schemas.microsoft.com/office/drawing/2014/main" val="404300152"/>
                    </a:ext>
                  </a:extLst>
                </a:gridCol>
                <a:gridCol w="3898232">
                  <a:extLst>
                    <a:ext uri="{9D8B030D-6E8A-4147-A177-3AD203B41FA5}">
                      <a16:colId xmlns:a16="http://schemas.microsoft.com/office/drawing/2014/main" val="4263966125"/>
                    </a:ext>
                  </a:extLst>
                </a:gridCol>
                <a:gridCol w="1974047">
                  <a:extLst>
                    <a:ext uri="{9D8B030D-6E8A-4147-A177-3AD203B41FA5}">
                      <a16:colId xmlns:a16="http://schemas.microsoft.com/office/drawing/2014/main" val="78881477"/>
                    </a:ext>
                  </a:extLst>
                </a:gridCol>
                <a:gridCol w="5101389">
                  <a:extLst>
                    <a:ext uri="{9D8B030D-6E8A-4147-A177-3AD203B41FA5}">
                      <a16:colId xmlns:a16="http://schemas.microsoft.com/office/drawing/2014/main" val="2075785899"/>
                    </a:ext>
                  </a:extLst>
                </a:gridCol>
              </a:tblGrid>
              <a:tr h="33670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N°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Sous activités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Résultats</a:t>
                      </a:r>
                      <a:endParaRPr lang="fr-G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422112"/>
                  </a:ext>
                </a:extLst>
              </a:tr>
              <a:tr h="1346799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fr-FR" b="1" dirty="0"/>
                        <a:t> 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Finalisation de l'état des lieux des candidatures 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Réalisée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="0" dirty="0"/>
                        <a:t>110 </a:t>
                      </a:r>
                      <a:r>
                        <a:rPr lang="fr-FR" dirty="0"/>
                        <a:t>candidatures soumises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/>
                        <a:t>24 candidatures éligibles </a:t>
                      </a:r>
                      <a:r>
                        <a:rPr lang="fr-FR" b="0" dirty="0"/>
                        <a:t>(16 portées par les hommes et 08 par les femmes).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742755"/>
                  </a:ext>
                </a:extLst>
              </a:tr>
              <a:tr h="8431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fr-FR" b="1" dirty="0"/>
                        <a:t>2.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Création du comité technique et du comité de sélection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 cours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Quelques membres déjà désignés par les institutions</a:t>
                      </a:r>
                    </a:p>
                    <a:p>
                      <a:endParaRPr lang="fr-G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91265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9F8C271-A91E-DB06-B635-7095493A6C9B}"/>
              </a:ext>
            </a:extLst>
          </p:cNvPr>
          <p:cNvSpPr txBox="1"/>
          <p:nvPr/>
        </p:nvSpPr>
        <p:spPr>
          <a:xfrm>
            <a:off x="409074" y="2150099"/>
            <a:ext cx="3128210" cy="3615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1600" b="1" kern="100" dirty="0"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GUINÉE-EQUATORIALE</a:t>
            </a:r>
            <a:endParaRPr lang="fr-GA" sz="1600" b="1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57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3D929-193D-03E2-9CD0-0E4A1F667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5BB2DF-D2D2-7858-ECDD-33094B002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1</a:t>
            </a:r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26AF5C7-3579-132F-85AF-A5D7AC467F07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63E450A-C1AB-0242-2803-6D7D50342914}"/>
              </a:ext>
            </a:extLst>
          </p:cNvPr>
          <p:cNvGrpSpPr/>
          <p:nvPr/>
        </p:nvGrpSpPr>
        <p:grpSpPr>
          <a:xfrm>
            <a:off x="409074" y="854425"/>
            <a:ext cx="11543703" cy="1219272"/>
            <a:chOff x="335258" y="1006732"/>
            <a:chExt cx="11543703" cy="1219272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4E3C27B-5040-DA80-6E53-46CF9AAEF6CA}"/>
                </a:ext>
              </a:extLst>
            </p:cNvPr>
            <p:cNvSpPr/>
            <p:nvPr/>
          </p:nvSpPr>
          <p:spPr>
            <a:xfrm>
              <a:off x="335258" y="1006732"/>
              <a:ext cx="11543703" cy="69799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GA" b="1" kern="0" dirty="0">
                  <a:latin typeface="Aptos Black" panose="020B0004020202020204" pitchFamily="34" charset="0"/>
                </a:rPr>
                <a:t>Produit 1 </a:t>
              </a:r>
              <a:r>
                <a:rPr lang="fr-GA" b="1" kern="0" dirty="0">
                  <a:latin typeface="Aptos Narrow" panose="020B0004020202020204" pitchFamily="34" charset="0"/>
                </a:rPr>
                <a:t>: Les résultats de la recherche et les innovations portées par les jeunes et les femmes sont mis à contribution pour une AUP inclusive, durable, productive et adaptée aux dynamiques urbaines</a:t>
              </a:r>
              <a:r>
                <a:rPr lang="fr-GA" b="1" kern="0" dirty="0">
                  <a:latin typeface="Aptos Black" panose="020F0502020204030204" pitchFamily="34" charset="0"/>
                </a:rPr>
                <a:t>	</a:t>
              </a:r>
              <a:r>
                <a:rPr lang="fr-GA" kern="0" dirty="0"/>
                <a:t>		</a:t>
              </a:r>
              <a:endParaRPr lang="fr-GA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972552-2175-B5C1-56B8-07B8D30ADF46}"/>
                </a:ext>
              </a:extLst>
            </p:cNvPr>
            <p:cNvSpPr txBox="1"/>
            <p:nvPr/>
          </p:nvSpPr>
          <p:spPr>
            <a:xfrm>
              <a:off x="335258" y="1887450"/>
              <a:ext cx="11487934" cy="33855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fr-FR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Black" panose="020B0004020202020204" pitchFamily="34" charset="0"/>
                  <a:ea typeface="Times New Roman" panose="02020603050405020304" pitchFamily="18" charset="0"/>
                </a:rPr>
                <a:t>Activité 1.1</a:t>
              </a:r>
              <a:r>
                <a:rPr lang="fr-FR" sz="1600" dirty="0">
                  <a:solidFill>
                    <a:schemeClr val="accent6">
                      <a:lumMod val="50000"/>
                    </a:schemeClr>
                  </a:solidFill>
                  <a:latin typeface="Aptos Black" panose="020B0004020202020204" pitchFamily="34" charset="0"/>
                  <a:ea typeface="Times New Roman" panose="02020603050405020304" pitchFamily="18" charset="0"/>
                </a:rPr>
                <a:t>:</a:t>
              </a:r>
              <a:r>
                <a:rPr lang="fr-FR" sz="1600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Black" panose="020B0004020202020204" pitchFamily="34" charset="0"/>
                  <a:ea typeface="Times New Roman" panose="02020603050405020304" pitchFamily="18" charset="0"/>
                </a:rPr>
                <a:t> </a:t>
              </a:r>
              <a:r>
                <a:rPr lang="fr-FR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Aptos Display" panose="020B0004020202020204" pitchFamily="34" charset="0"/>
                  <a:ea typeface="Times New Roman" panose="02020603050405020304" pitchFamily="18" charset="0"/>
                </a:rPr>
                <a:t>Identifier les agri-preneurs jeunes et femmes, qui ont mis en place des solutions innovantes dans l’AUP.</a:t>
              </a:r>
              <a:endParaRPr lang="fr-GA" b="1" dirty="0">
                <a:solidFill>
                  <a:schemeClr val="accent6">
                    <a:lumMod val="50000"/>
                  </a:schemeClr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6" name="Arrow: Striped Right 25">
              <a:extLst>
                <a:ext uri="{FF2B5EF4-FFF2-40B4-BE49-F238E27FC236}">
                  <a16:creationId xmlns:a16="http://schemas.microsoft.com/office/drawing/2014/main" id="{44CB3733-60C5-94AC-0938-A1F349AB748E}"/>
                </a:ext>
              </a:extLst>
            </p:cNvPr>
            <p:cNvSpPr/>
            <p:nvPr/>
          </p:nvSpPr>
          <p:spPr>
            <a:xfrm rot="5400000">
              <a:off x="5683938" y="1717312"/>
              <a:ext cx="175986" cy="150827"/>
            </a:xfrm>
            <a:prstGeom prst="strip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GA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C11AB40-37EB-5306-80B7-F2D8CD11319E}"/>
              </a:ext>
            </a:extLst>
          </p:cNvPr>
          <p:cNvSpPr txBox="1"/>
          <p:nvPr/>
        </p:nvSpPr>
        <p:spPr>
          <a:xfrm>
            <a:off x="392395" y="2728722"/>
            <a:ext cx="11181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6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Remarque: </a:t>
            </a:r>
            <a:r>
              <a:rPr lang="fr-F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Récurrence des thématiques en </a:t>
            </a:r>
            <a:r>
              <a:rPr lang="fr-FR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productions végétales et animales</a:t>
            </a:r>
            <a:endParaRPr lang="fr-GA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F72814B-D87E-7DE2-BE7C-E3105FF5D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49709"/>
              </p:ext>
            </p:extLst>
          </p:nvPr>
        </p:nvGraphicFramePr>
        <p:xfrm>
          <a:off x="1267326" y="3429000"/>
          <a:ext cx="8462210" cy="2697102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4854078">
                  <a:extLst>
                    <a:ext uri="{9D8B030D-6E8A-4147-A177-3AD203B41FA5}">
                      <a16:colId xmlns:a16="http://schemas.microsoft.com/office/drawing/2014/main" val="3134432143"/>
                    </a:ext>
                  </a:extLst>
                </a:gridCol>
                <a:gridCol w="3608132">
                  <a:extLst>
                    <a:ext uri="{9D8B030D-6E8A-4147-A177-3AD203B41FA5}">
                      <a16:colId xmlns:a16="http://schemas.microsoft.com/office/drawing/2014/main" val="2342234360"/>
                    </a:ext>
                  </a:extLst>
                </a:gridCol>
              </a:tblGrid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>
                          <a:effectLst/>
                        </a:rPr>
                        <a:t>Étiquettes de lignes</a:t>
                      </a:r>
                      <a:endParaRPr lang="fr-GA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Nombre de Thématique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07502330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 err="1">
                          <a:effectLst/>
                        </a:rPr>
                        <a:t>AgriTech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02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98331563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Agroforesterie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01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89263791"/>
                  </a:ext>
                </a:extLst>
              </a:tr>
              <a:tr h="220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Fournisseurs en AUP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01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5038031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Productions animales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05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88375674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Productions végétales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10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56844906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0" kern="0" dirty="0">
                          <a:effectLst/>
                        </a:rPr>
                        <a:t>Recyclage des déchets</a:t>
                      </a:r>
                      <a:endParaRPr lang="fr-GA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02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26696392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0" dirty="0">
                          <a:effectLst/>
                        </a:rPr>
                        <a:t>Transformation agroalimentaire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03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91669106"/>
                  </a:ext>
                </a:extLst>
              </a:tr>
              <a:tr h="26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0" dirty="0">
                          <a:effectLst/>
                        </a:rPr>
                        <a:t>Total général</a:t>
                      </a:r>
                      <a:endParaRPr lang="fr-GA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fr-GA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2601825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C00F420-C0E1-EE3C-1180-7C014E8009DC}"/>
              </a:ext>
            </a:extLst>
          </p:cNvPr>
          <p:cNvSpPr txBox="1"/>
          <p:nvPr/>
        </p:nvSpPr>
        <p:spPr>
          <a:xfrm>
            <a:off x="409074" y="2150099"/>
            <a:ext cx="2429010" cy="361574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 GABON</a:t>
            </a:r>
            <a:endParaRPr lang="fr-GA" sz="1600" b="1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FF86C7-BE9A-1E73-AD7B-C9C060D4AEDF}"/>
              </a:ext>
            </a:extLst>
          </p:cNvPr>
          <p:cNvSpPr txBox="1"/>
          <p:nvPr/>
        </p:nvSpPr>
        <p:spPr>
          <a:xfrm>
            <a:off x="409074" y="2150099"/>
            <a:ext cx="3128210" cy="3615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1600" b="1" kern="100" dirty="0"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GUINÉE-EQUATORIALE</a:t>
            </a:r>
            <a:endParaRPr lang="fr-GA" sz="1600" b="1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30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4033C-F9A6-C965-6B1B-0B4E670F0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D32750-B504-0717-8232-18492AE5F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réalisées en lien avec le Produit 2</a:t>
            </a:r>
            <a:br>
              <a:rPr lang="fr-FR" sz="32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C7D079FA-F6E4-9077-833F-D38973E74B29}"/>
              </a:ext>
            </a:extLst>
          </p:cNvPr>
          <p:cNvSpPr txBox="1">
            <a:spLocks/>
          </p:cNvSpPr>
          <p:nvPr/>
        </p:nvSpPr>
        <p:spPr>
          <a:xfrm>
            <a:off x="9063789" y="1920027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2A34E45-555E-6247-B4CB-920CAE921B3F}"/>
              </a:ext>
            </a:extLst>
          </p:cNvPr>
          <p:cNvSpPr/>
          <p:nvPr/>
        </p:nvSpPr>
        <p:spPr>
          <a:xfrm>
            <a:off x="335258" y="1006732"/>
            <a:ext cx="11543703" cy="821491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b="1" kern="0" dirty="0">
                <a:latin typeface="Aptos Narrow" panose="020B0004020202020204" pitchFamily="34" charset="0"/>
              </a:rPr>
              <a:t>Produit 2 : Les capacités des acteurs municipaux sont renforcées en AUP et en nutrition et les bonnes pratiques tirées de la mise en œuvre du projet sont capitalisée et diffusées</a:t>
            </a:r>
            <a:r>
              <a:rPr lang="fr-GA" b="1" kern="0" dirty="0">
                <a:latin typeface="Aptos Black" panose="020F0502020204030204" pitchFamily="34" charset="0"/>
              </a:rPr>
              <a:t>	</a:t>
            </a:r>
            <a:r>
              <a:rPr lang="fr-GA" kern="0" dirty="0"/>
              <a:t>		</a:t>
            </a:r>
            <a:endParaRPr lang="fr-GA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9C0997-10E6-05C1-F2C2-609EF40B126C}"/>
              </a:ext>
            </a:extLst>
          </p:cNvPr>
          <p:cNvSpPr txBox="1"/>
          <p:nvPr/>
        </p:nvSpPr>
        <p:spPr>
          <a:xfrm>
            <a:off x="2946763" y="2306268"/>
            <a:ext cx="82394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1. </a:t>
            </a:r>
            <a:r>
              <a:rPr lang="fr-FR" dirty="0"/>
              <a:t>Élaboration des critères d’identification d’une municipalité dans chaque pays</a:t>
            </a:r>
            <a:endParaRPr lang="fr-G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61D682-CBB7-A227-6718-7AFB173DEEA1}"/>
              </a:ext>
            </a:extLst>
          </p:cNvPr>
          <p:cNvSpPr txBox="1"/>
          <p:nvPr/>
        </p:nvSpPr>
        <p:spPr>
          <a:xfrm>
            <a:off x="399427" y="3153645"/>
            <a:ext cx="82394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fr-GA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Élaboration des critères d’identification des meilleurs blogues dans l’AUP.</a:t>
            </a:r>
            <a:endParaRPr lang="fr-G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95C4BA-2DA8-3839-F3F5-C6A7A652D7BA}"/>
              </a:ext>
            </a:extLst>
          </p:cNvPr>
          <p:cNvGrpSpPr/>
          <p:nvPr/>
        </p:nvGrpSpPr>
        <p:grpSpPr>
          <a:xfrm>
            <a:off x="3152224" y="4001022"/>
            <a:ext cx="6096000" cy="2195451"/>
            <a:chOff x="3284572" y="4114856"/>
            <a:chExt cx="6096000" cy="21954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B5B2ED7-07B0-6BD6-A0A0-06A2D50EB5B8}"/>
                </a:ext>
              </a:extLst>
            </p:cNvPr>
            <p:cNvSpPr txBox="1"/>
            <p:nvPr/>
          </p:nvSpPr>
          <p:spPr>
            <a:xfrm>
              <a:off x="3284572" y="4114856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800" b="1" kern="0" dirty="0">
                  <a:solidFill>
                    <a:schemeClr val="accent2">
                      <a:lumMod val="75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fr-GA" sz="1800" kern="0" dirty="0"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Proposition de contenu pour la formation WEB2.0</a:t>
              </a:r>
              <a:r>
                <a:rPr lang="fr-FR" sz="1800" kern="0" dirty="0"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fr-GA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BF57254-C775-4B7F-34F4-5DBDAB435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6719" y="4575992"/>
              <a:ext cx="2669933" cy="1734315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09F1873-3739-5BAE-4990-67918939559C}"/>
              </a:ext>
            </a:extLst>
          </p:cNvPr>
          <p:cNvSpPr txBox="1"/>
          <p:nvPr/>
        </p:nvSpPr>
        <p:spPr>
          <a:xfrm>
            <a:off x="399427" y="2091284"/>
            <a:ext cx="2013168" cy="36157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 NIVEAU SFC</a:t>
            </a:r>
            <a:endParaRPr lang="fr-GA" sz="1600" b="1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27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297CF-3D38-F3F6-ECC3-0F1AE5DB6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61B5E-2C5F-30F8-288A-61AEDDA5B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75963"/>
            <a:ext cx="9432918" cy="999554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32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3200" b="1" dirty="0">
                <a:solidFill>
                  <a:srgbClr val="537B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Activités opérationnelles</a:t>
            </a:r>
            <a:br>
              <a:rPr lang="fr-FR" sz="32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4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sz="20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A2E5685C-24C0-029C-4CB7-49E5255C6382}"/>
              </a:ext>
            </a:extLst>
          </p:cNvPr>
          <p:cNvSpPr txBox="1">
            <a:spLocks/>
          </p:cNvSpPr>
          <p:nvPr/>
        </p:nvSpPr>
        <p:spPr>
          <a:xfrm>
            <a:off x="9079831" y="1914775"/>
            <a:ext cx="2205692" cy="704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448ACA"/>
              </a:buClr>
              <a:buFont typeface="Arial" panose="020B0604020202020204" pitchFamily="34" charset="0"/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4DCA18-6E86-8AC8-D85A-DFC330F51D45}"/>
              </a:ext>
            </a:extLst>
          </p:cNvPr>
          <p:cNvSpPr txBox="1"/>
          <p:nvPr/>
        </p:nvSpPr>
        <p:spPr>
          <a:xfrm>
            <a:off x="725905" y="2330525"/>
            <a:ext cx="90838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kern="0" dirty="0">
                <a:solidFill>
                  <a:srgbClr val="537B83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fr-GA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Transfère d’argent FBA (Field Budget </a:t>
            </a:r>
            <a:r>
              <a:rPr lang="fr-GA" sz="1800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Authorization</a:t>
            </a:r>
            <a:r>
              <a:rPr lang="fr-GA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pour les activités au niveau pays</a:t>
            </a:r>
            <a:endParaRPr lang="fr-G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FEF7B2-A79D-2A01-E9D3-62D128E17C0D}"/>
              </a:ext>
            </a:extLst>
          </p:cNvPr>
          <p:cNvSpPr txBox="1"/>
          <p:nvPr/>
        </p:nvSpPr>
        <p:spPr>
          <a:xfrm>
            <a:off x="821521" y="3504539"/>
            <a:ext cx="97133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kern="0" dirty="0">
                <a:solidFill>
                  <a:srgbClr val="537B83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fr-GA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Élaboration de plans d’achats, d’organisation d’ateliers, de voyage, de suivi du projet.</a:t>
            </a:r>
            <a:endParaRPr lang="fr-G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8A6D8D-D94E-A8C6-376A-A09D63C5755F}"/>
              </a:ext>
            </a:extLst>
          </p:cNvPr>
          <p:cNvSpPr txBox="1"/>
          <p:nvPr/>
        </p:nvSpPr>
        <p:spPr>
          <a:xfrm>
            <a:off x="821521" y="1314359"/>
            <a:ext cx="3846732" cy="3615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1600" b="1" kern="100" dirty="0">
                <a:effectLst/>
                <a:latin typeface="Aptos Black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 NIVEAU SFC ET PAYS</a:t>
            </a:r>
            <a:endParaRPr lang="fr-GA" sz="1600" b="1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5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41AB65AE-A08D-4F43-8E53-5F1B8D842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Picture">
            <a:extLst>
              <a:ext uri="{FF2B5EF4-FFF2-40B4-BE49-F238E27FC236}">
                <a16:creationId xmlns:a16="http://schemas.microsoft.com/office/drawing/2014/main" id="{15AFE372-FBC4-83B5-6FC5-61F73F5F4C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1" r="-3" b="3047"/>
          <a:stretch>
            <a:fillRect/>
          </a:stretch>
        </p:blipFill>
        <p:spPr bwMode="auto">
          <a:xfrm>
            <a:off x="838199" y="536943"/>
            <a:ext cx="4153757" cy="390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B3E176-47DE-9268-8697-9881056A9E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58" r="-2" b="9652"/>
          <a:stretch>
            <a:fillRect/>
          </a:stretch>
        </p:blipFill>
        <p:spPr>
          <a:xfrm>
            <a:off x="5183372" y="536943"/>
            <a:ext cx="6304539" cy="3900336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48647" y="4625162"/>
            <a:ext cx="8939265" cy="166797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3200" b="1" dirty="0">
                <a:latin typeface="Century Gothic" panose="020B0502020202020204" pitchFamily="34" charset="0"/>
              </a:rPr>
              <a:t>MERCI POUR VOTRE AIMABLE ATTENTION !</a:t>
            </a:r>
            <a:endParaRPr lang="fr-FR" sz="3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89479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12779</TotalTime>
  <Words>1672</Words>
  <Application>Microsoft Office PowerPoint</Application>
  <PresentationFormat>Grand écran</PresentationFormat>
  <Paragraphs>238</Paragraphs>
  <Slides>17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8" baseType="lpstr">
      <vt:lpstr>Aptos</vt:lpstr>
      <vt:lpstr>Aptos Black</vt:lpstr>
      <vt:lpstr>Aptos Display</vt:lpstr>
      <vt:lpstr>Aptos Narrow</vt:lpstr>
      <vt:lpstr>Arial</vt:lpstr>
      <vt:lpstr>Calibri</vt:lpstr>
      <vt:lpstr>Calibri Light</vt:lpstr>
      <vt:lpstr>Century Gothic</vt:lpstr>
      <vt:lpstr>Verdana</vt:lpstr>
      <vt:lpstr>Wingdings</vt:lpstr>
      <vt:lpstr>Office Theme</vt:lpstr>
      <vt:lpstr>Présentation PowerPoint</vt:lpstr>
      <vt:lpstr>Présentation PowerPoint</vt:lpstr>
      <vt:lpstr> Activités réalisées en lien avec le Produit 1  </vt:lpstr>
      <vt:lpstr> Activités réalisées en lien avec le Produit 1  </vt:lpstr>
      <vt:lpstr> Activités réalisées en lien avec le Produit 1  </vt:lpstr>
      <vt:lpstr> Activités réalisées en lien avec le Produit 1  </vt:lpstr>
      <vt:lpstr> Activités réalisées en lien avec le Produit 1  </vt:lpstr>
      <vt:lpstr> Activités réalisées en lien avec le Produit 1  </vt:lpstr>
      <vt:lpstr> Activités réalisées en lien avec le Produit 1  </vt:lpstr>
      <vt:lpstr> Activités réalisées en lien avec le Produit 1  </vt:lpstr>
      <vt:lpstr> Activités réalisées en lien avec le Produit 1  </vt:lpstr>
      <vt:lpstr> Activités réalisées en lien avec le Produit 1  </vt:lpstr>
      <vt:lpstr> Activités réalisées en lien avec le Produit 1  </vt:lpstr>
      <vt:lpstr> Activités réalisées en lien avec le Produit 1  </vt:lpstr>
      <vt:lpstr> Activités réalisées en lien avec le Produit 2  </vt:lpstr>
      <vt:lpstr> Activités opérationnelles 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Insérer votre titre</dc:title>
  <dc:creator>octave matamba</dc:creator>
  <cp:lastModifiedBy>OwonoMve, Francois (FAOSFC)</cp:lastModifiedBy>
  <cp:revision>312</cp:revision>
  <dcterms:created xsi:type="dcterms:W3CDTF">2025-01-20T17:36:47Z</dcterms:created>
  <dcterms:modified xsi:type="dcterms:W3CDTF">2026-02-17T13:39:50Z</dcterms:modified>
</cp:coreProperties>
</file>