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94" r:id="rId3"/>
    <p:sldId id="401" r:id="rId4"/>
    <p:sldId id="402" r:id="rId5"/>
    <p:sldId id="407" r:id="rId6"/>
    <p:sldId id="353" r:id="rId7"/>
    <p:sldId id="405" r:id="rId8"/>
    <p:sldId id="406" r:id="rId9"/>
    <p:sldId id="340" r:id="rId10"/>
    <p:sldId id="409" r:id="rId11"/>
    <p:sldId id="355" r:id="rId12"/>
    <p:sldId id="320" r:id="rId13"/>
    <p:sldId id="376" r:id="rId14"/>
    <p:sldId id="377" r:id="rId15"/>
    <p:sldId id="366" r:id="rId16"/>
    <p:sldId id="378" r:id="rId17"/>
    <p:sldId id="379" r:id="rId18"/>
    <p:sldId id="380" r:id="rId19"/>
    <p:sldId id="367" r:id="rId20"/>
    <p:sldId id="381" r:id="rId21"/>
    <p:sldId id="386" r:id="rId22"/>
    <p:sldId id="398" r:id="rId23"/>
    <p:sldId id="400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CC"/>
    <a:srgbClr val="FFFF66"/>
    <a:srgbClr val="FF0066"/>
    <a:srgbClr val="008000"/>
    <a:srgbClr val="30F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227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07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42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03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70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95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127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01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70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46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53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239A5-FEE4-4655-A820-5F69CF68E6D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2A8E2-5573-4387-9192-96CDCD7ED9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1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BFF611-DB1C-4CDA-A4BB-7B4E71B505EF}"/>
              </a:ext>
            </a:extLst>
          </p:cNvPr>
          <p:cNvSpPr txBox="1"/>
          <p:nvPr/>
        </p:nvSpPr>
        <p:spPr>
          <a:xfrm>
            <a:off x="1018903" y="4434935"/>
            <a:ext cx="1031094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Thème de l’exposé :</a:t>
            </a:r>
          </a:p>
          <a:p>
            <a:pPr algn="ctr"/>
            <a:r>
              <a:rPr lang="fr-FR" sz="28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stratégie d’import-substitution des produits du cru de la CEMAC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A96627F-C36F-B5C2-E76A-E1ABFD0F6C56}"/>
              </a:ext>
            </a:extLst>
          </p:cNvPr>
          <p:cNvSpPr txBox="1"/>
          <p:nvPr/>
        </p:nvSpPr>
        <p:spPr>
          <a:xfrm>
            <a:off x="342901" y="6039532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Libreville, le 18 février 2026</a:t>
            </a:r>
          </a:p>
        </p:txBody>
      </p:sp>
      <p:pic>
        <p:nvPicPr>
          <p:cNvPr id="14" name="Imag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77354"/>
            <a:ext cx="1874076" cy="136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448408" y="2338744"/>
            <a:ext cx="11400693" cy="18220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3333CC"/>
                </a:solidFill>
              </a:rPr>
              <a:t>Atelier de lancement de deux Projets de  Coopération Technique FAO-CEMAC</a:t>
            </a:r>
            <a:r>
              <a:rPr lang="fr-FR" sz="1400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fr-FR" sz="14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1400" b="1" i="1" u="sng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TCP/SFC/4002 : </a:t>
            </a:r>
            <a:r>
              <a:rPr lang="fr-FR" sz="1400" b="1" i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Promotion de l’Agriculture Urbaine et Péri-urbaine inclusives et innovantes pour une sécurité alimentaire et nutritionnelle durables en Afrique centrale</a:t>
            </a:r>
            <a:r>
              <a:rPr lang="fr-FR" sz="1400" i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endParaRPr lang="fr-FR" sz="1400" i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1400" b="1" i="1" u="sng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2.   TCP/SFC/4003 : </a:t>
            </a:r>
            <a:r>
              <a:rPr lang="fr-FR" sz="1400" b="1" i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Appui á l’amélioration des échanges commerciaux des produits agricoles d'origine animale (viande bovine, ovine et caprine) en zone CEMAC</a:t>
            </a:r>
            <a:endParaRPr lang="fr-FR" sz="1400" i="1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endParaRPr lang="fr-FR" sz="1400" dirty="0"/>
          </a:p>
        </p:txBody>
      </p:sp>
      <p:grpSp>
        <p:nvGrpSpPr>
          <p:cNvPr id="5" name="Groupe 4"/>
          <p:cNvGrpSpPr/>
          <p:nvPr/>
        </p:nvGrpSpPr>
        <p:grpSpPr>
          <a:xfrm>
            <a:off x="1415566" y="1503204"/>
            <a:ext cx="9267092" cy="623510"/>
            <a:chOff x="1415566" y="1503204"/>
            <a:chExt cx="9267092" cy="623510"/>
          </a:xfrm>
        </p:grpSpPr>
        <p:sp>
          <p:nvSpPr>
            <p:cNvPr id="12" name="Zone de texte 26"/>
            <p:cNvSpPr txBox="1">
              <a:spLocks noChangeArrowheads="1"/>
            </p:cNvSpPr>
            <p:nvPr/>
          </p:nvSpPr>
          <p:spPr bwMode="auto">
            <a:xfrm>
              <a:off x="1415566" y="1591407"/>
              <a:ext cx="9267092" cy="4302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Bef>
                  <a:spcPts val="200"/>
                </a:spcBef>
                <a:spcAft>
                  <a:spcPts val="0"/>
                </a:spcAft>
                <a:tabLst>
                  <a:tab pos="356235" algn="l"/>
                </a:tabLst>
              </a:pPr>
              <a:r>
                <a:rPr lang="en-GB" sz="2000" b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abic Typesetting"/>
                </a:rPr>
                <a:t>COMMUNAUTE ECONOMIQUE ET MONETAIREDE L’AFRIQUE CENTRALE</a:t>
              </a:r>
              <a:endParaRPr lang="fr-FR" sz="20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000" b="1" i="1" dirty="0"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Arabic Typesetting"/>
                </a:rPr>
                <a:t> </a:t>
              </a:r>
              <a:endPara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" name="Connecteur droit 3"/>
            <p:cNvCxnSpPr/>
            <p:nvPr/>
          </p:nvCxnSpPr>
          <p:spPr>
            <a:xfrm flipV="1">
              <a:off x="2158516" y="1503204"/>
              <a:ext cx="7781192" cy="4396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flipV="1">
              <a:off x="2158516" y="2082753"/>
              <a:ext cx="7781192" cy="4396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16" descr="drapeau_camerou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44" y="358024"/>
            <a:ext cx="695651" cy="58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drapeau_rc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52" y="427320"/>
            <a:ext cx="611214" cy="449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drapeau_congo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123" y="429003"/>
            <a:ext cx="6477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drapeau_gabon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02" y="413907"/>
            <a:ext cx="6477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 descr="drapeau_guinéeEq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184" y="446332"/>
            <a:ext cx="5905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drapeau_tchad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669" y="413907"/>
            <a:ext cx="6477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F0FCDB-4B4C-232B-A00F-C95A852E516A}"/>
              </a:ext>
            </a:extLst>
          </p:cNvPr>
          <p:cNvSpPr txBox="1"/>
          <p:nvPr/>
        </p:nvSpPr>
        <p:spPr>
          <a:xfrm>
            <a:off x="682019" y="5265932"/>
            <a:ext cx="10310948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Présenté par </a:t>
            </a:r>
          </a:p>
          <a:p>
            <a:pPr algn="ctr"/>
            <a:r>
              <a:rPr lang="fr-FR" sz="1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Mme ADA NLANG </a:t>
            </a:r>
            <a:r>
              <a:rPr lang="fr-FR" sz="16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Nanicia</a:t>
            </a:r>
            <a:endParaRPr lang="fr-FR" sz="1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DADRE/CEMAC</a:t>
            </a:r>
          </a:p>
        </p:txBody>
      </p:sp>
    </p:spTree>
    <p:extLst>
      <p:ext uri="{BB962C8B-B14F-4D97-AF65-F5344CB8AC3E}">
        <p14:creationId xmlns:p14="http://schemas.microsoft.com/office/powerpoint/2010/main" val="1782223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1616074" y="249733"/>
            <a:ext cx="7313613" cy="646560"/>
          </a:xfrm>
          <a:noFill/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présentation</a:t>
            </a:r>
          </a:p>
        </p:txBody>
      </p:sp>
      <p:sp>
        <p:nvSpPr>
          <p:cNvPr id="6" name="AutoShape 9"/>
          <p:cNvSpPr>
            <a:spLocks noGrp="1" noChangeArrowheads="1"/>
          </p:cNvSpPr>
          <p:nvPr>
            <p:ph idx="1"/>
          </p:nvPr>
        </p:nvSpPr>
        <p:spPr>
          <a:xfrm>
            <a:off x="1059676" y="1077235"/>
            <a:ext cx="8583613" cy="576263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solidFill>
              <a:srgbClr val="00B050"/>
            </a:solidFill>
            <a:round/>
            <a:headEnd/>
            <a:tailEnd/>
          </a:ln>
        </p:spPr>
        <p:txBody>
          <a:bodyPr wrap="none" anchor="ctr">
            <a:norm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fr-FR" sz="2400" b="1" dirty="0">
                <a:solidFill>
                  <a:schemeClr val="bg1"/>
                </a:solidFill>
              </a:rPr>
              <a:t>1. Breve </a:t>
            </a:r>
            <a:r>
              <a:rPr lang="fr-FR" altLang="fr-FR" sz="2400" b="1" dirty="0">
                <a:solidFill>
                  <a:schemeClr val="bg1"/>
                </a:solidFill>
              </a:rPr>
              <a:t>présentation de la CEMAC</a:t>
            </a:r>
            <a:endParaRPr lang="en-US" altLang="fr-FR" sz="2400" b="1" dirty="0">
              <a:solidFill>
                <a:schemeClr val="bg1"/>
              </a:solidFill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1079765" y="1848430"/>
            <a:ext cx="10912943" cy="65515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0" indent="0">
              <a:buNone/>
            </a:pPr>
            <a:r>
              <a:rPr lang="fr-FR" altLang="fr-FR" sz="2400" b="1" dirty="0">
                <a:solidFill>
                  <a:schemeClr val="bg1"/>
                </a:solidFill>
                <a:latin typeface="+mn-lt"/>
              </a:rPr>
              <a:t>2. </a:t>
            </a:r>
            <a:r>
              <a:rPr lang="fr-FR" sz="2400" b="1" dirty="0">
                <a:solidFill>
                  <a:schemeClr val="bg1"/>
                </a:solidFill>
                <a:latin typeface="+mn-lt"/>
              </a:rPr>
              <a:t>Eléments contextuels des secteurs de l’agropastoral et halieutique en zone CEMAC</a:t>
            </a:r>
            <a:endParaRPr lang="fr-FR" altLang="fr-FR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AutoShape 9"/>
          <p:cNvSpPr txBox="1">
            <a:spLocks noChangeArrowheads="1"/>
          </p:cNvSpPr>
          <p:nvPr/>
        </p:nvSpPr>
        <p:spPr bwMode="auto">
          <a:xfrm>
            <a:off x="1059147" y="5320941"/>
            <a:ext cx="8583613" cy="60007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/>
          <a:p>
            <a:pPr marL="342900" lvl="2" indent="-342900">
              <a:buClr>
                <a:schemeClr val="tx2"/>
              </a:buClr>
              <a:buSzPct val="70000"/>
              <a:defRPr/>
            </a:pPr>
            <a:r>
              <a:rPr lang="fr-FR" sz="2400" b="1" dirty="0">
                <a:solidFill>
                  <a:schemeClr val="bg1"/>
                </a:solidFill>
              </a:rPr>
              <a:t>6.  Conclusion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1079765" y="2722935"/>
            <a:ext cx="9650171" cy="679688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tx2"/>
              </a:buClr>
              <a:buSzPct val="70000"/>
              <a:buNone/>
            </a:pPr>
            <a:r>
              <a:rPr lang="fr-FR" altLang="fr-FR" sz="2400" b="1" dirty="0">
                <a:solidFill>
                  <a:schemeClr val="bg1"/>
                </a:solidFill>
                <a:latin typeface="+mn-lt"/>
              </a:rPr>
              <a:t>3. </a:t>
            </a:r>
            <a:r>
              <a:rPr lang="fr-FR" sz="2400" b="1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Origines et processus d’élaboration de la Stratégie d’Import-substitution</a:t>
            </a:r>
            <a:endParaRPr lang="fr-FR" altLang="fr-FR" sz="2400" b="1" dirty="0">
              <a:solidFill>
                <a:schemeClr val="bg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1079765" y="3583565"/>
            <a:ext cx="5013937" cy="6258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tx2"/>
              </a:buClr>
              <a:buSzPct val="70000"/>
              <a:buNone/>
            </a:pPr>
            <a:r>
              <a:rPr lang="fr-FR" altLang="fr-F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fr-FR" sz="24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Axes d’intervention de la stratégie</a:t>
            </a: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1059676" y="4407103"/>
            <a:ext cx="8723313" cy="714769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tx2"/>
              </a:buClr>
              <a:buSzPct val="70000"/>
              <a:buNone/>
            </a:pPr>
            <a:r>
              <a:rPr lang="fr-FR" altLang="fr-FR" sz="2400" b="1" dirty="0">
                <a:solidFill>
                  <a:schemeClr val="bg1"/>
                </a:solidFill>
                <a:latin typeface="+mn-lt"/>
              </a:rPr>
              <a:t>5. </a:t>
            </a:r>
            <a:r>
              <a:rPr lang="fr-FR" sz="2400" b="1" dirty="0">
                <a:solidFill>
                  <a:schemeClr val="bg1"/>
                </a:solidFill>
                <a:latin typeface="+mn-lt"/>
              </a:rPr>
              <a:t>Rôles des différentes parties prenantes</a:t>
            </a:r>
            <a:endParaRPr lang="fr-FR" altLang="fr-F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63" y="146621"/>
            <a:ext cx="1200821" cy="856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327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2" grpId="0" animBg="1"/>
      <p:bldP spid="14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864" y="1327638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3BBE0DC-1A88-3793-7832-13219EFC5A18}"/>
              </a:ext>
            </a:extLst>
          </p:cNvPr>
          <p:cNvSpPr txBox="1"/>
          <p:nvPr/>
        </p:nvSpPr>
        <p:spPr>
          <a:xfrm>
            <a:off x="177145" y="2853968"/>
            <a:ext cx="1112900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>
                <a:solidFill>
                  <a:srgbClr val="008000"/>
                </a:solidFill>
              </a:rPr>
              <a:t>1. Brève présentation de la CEMAC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568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entralafrikanische Wirtschafts- und Währungsgemeinschaf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2" t="11945" r="10892" b="9088"/>
          <a:stretch/>
        </p:blipFill>
        <p:spPr bwMode="auto">
          <a:xfrm>
            <a:off x="7734301" y="1869341"/>
            <a:ext cx="4457699" cy="494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0" y="281355"/>
            <a:ext cx="1200821" cy="85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36431" y="1031913"/>
            <a:ext cx="103917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200" b="1" i="1" dirty="0">
                <a:solidFill>
                  <a:srgbClr val="0070C0"/>
                </a:solidFill>
              </a:rPr>
              <a:t>La Communauté Economique et Monétaire de l’Afrique Centrale « CEMAC »  est Située au cœur de l’Afrique centrale, elle est composée de 6 états ( Cameroun, RCA, Congo, Gabon, Guinée Equatorial et Tchad).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775399" y="186510"/>
            <a:ext cx="5513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>
                <a:latin typeface="Amasis MT Pro Black" panose="02040A04050005020304" pitchFamily="18" charset="0"/>
              </a:rPr>
              <a:t>Généralités sur la CEMAC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36431" y="2399346"/>
            <a:ext cx="103917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200" b="1" i="1" dirty="0">
                <a:solidFill>
                  <a:srgbClr val="0070C0"/>
                </a:solidFill>
              </a:rPr>
              <a:t>La CEMAC compte une population estimée à prés de 60 millions d’habitants, constituée majoritairement de jeunes, et fortement concentrée dans les zones urbaines (61%).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36431" y="3643690"/>
            <a:ext cx="103917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200" b="1" i="1" dirty="0">
                <a:solidFill>
                  <a:srgbClr val="0070C0"/>
                </a:solidFill>
              </a:rPr>
              <a:t>L’économie est très fortement dépendante de l’exportation des matières premières (pétrole et gaz, bois en grumes et scié, manganèse et autres minerais, cacao et café, caoutchouc, coton fibre).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36431" y="5028475"/>
            <a:ext cx="103917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200" b="1" i="1" dirty="0">
                <a:solidFill>
                  <a:srgbClr val="0070C0"/>
                </a:solidFill>
              </a:rPr>
              <a:t>La structure de la consommation reste très fortement basée sur l’importation des produits de première nécessité, notamment le riz, les viandes (volaille et viande rouge), et poisson.</a:t>
            </a:r>
          </a:p>
        </p:txBody>
      </p:sp>
    </p:spTree>
    <p:extLst>
      <p:ext uri="{BB962C8B-B14F-4D97-AF65-F5344CB8AC3E}">
        <p14:creationId xmlns:p14="http://schemas.microsoft.com/office/powerpoint/2010/main" val="166962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0" y="281355"/>
            <a:ext cx="1200821" cy="85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36431" y="864863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400" i="1" dirty="0">
                <a:solidFill>
                  <a:srgbClr val="0070C0"/>
                </a:solidFill>
              </a:rPr>
              <a:t>Créer un marché commun basé sur la libre circulation des personnes, des biens, des capitaux et des services 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775399" y="45838"/>
            <a:ext cx="5513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>
                <a:latin typeface="Amasis MT Pro Black" panose="02040A04050005020304" pitchFamily="18" charset="0"/>
              </a:rPr>
              <a:t>Les objectifs de la CEMAC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36431" y="1786584"/>
            <a:ext cx="1076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400" i="1" dirty="0">
                <a:solidFill>
                  <a:srgbClr val="0070C0"/>
                </a:solidFill>
              </a:rPr>
              <a:t>Assurer une gestion stable de la monnaie commune 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71600" y="2408075"/>
            <a:ext cx="10290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400" i="1" dirty="0">
                <a:solidFill>
                  <a:srgbClr val="0070C0"/>
                </a:solidFill>
              </a:rPr>
              <a:t>Sécuriser l’environnement des activités économiques et des affaires en général 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89183" y="3234846"/>
            <a:ext cx="1085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400" i="1" dirty="0">
                <a:solidFill>
                  <a:srgbClr val="0070C0"/>
                </a:solidFill>
              </a:rPr>
              <a:t>Harmoniser les politiques sectorielles des Etats membres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533797" y="3808592"/>
            <a:ext cx="1131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algn="just"/>
            <a:r>
              <a:rPr lang="fr-FR" sz="2400" b="1" i="1" dirty="0">
                <a:solidFill>
                  <a:srgbClr val="0070C0"/>
                </a:solidFill>
              </a:rPr>
              <a:t>Pour mener à bien les activités de la sous-région, la CEMAC à mis en place des Institutions, Agences d’Exécution et Institution spécialisés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533797" y="4702703"/>
            <a:ext cx="11439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algn="just"/>
            <a:r>
              <a:rPr lang="fr-FR" sz="2400" i="1" dirty="0">
                <a:solidFill>
                  <a:srgbClr val="0070C0"/>
                </a:solidFill>
              </a:rPr>
              <a:t>Parmi ces entités, trois (03) Institutions Communautaires sont en charge des questions Agricoles 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360284" y="5621618"/>
            <a:ext cx="110896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002060"/>
                </a:solidFill>
              </a:rPr>
              <a:t>CEBEVIRHA</a:t>
            </a:r>
            <a:r>
              <a:rPr lang="fr-FR" sz="1600" b="1" i="1" dirty="0">
                <a:solidFill>
                  <a:srgbClr val="0070C0"/>
                </a:solidFill>
              </a:rPr>
              <a:t> </a:t>
            </a:r>
            <a:r>
              <a:rPr lang="fr-FR" sz="1600" i="1" dirty="0">
                <a:solidFill>
                  <a:srgbClr val="0070C0"/>
                </a:solidFill>
              </a:rPr>
              <a:t>( Commission Economique du Bétail, de la Viande et des Ressources Halieutiques)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002060"/>
                </a:solidFill>
              </a:rPr>
              <a:t>PRASAC </a:t>
            </a:r>
            <a:r>
              <a:rPr lang="fr-FR" sz="1600" b="1" i="1" dirty="0">
                <a:solidFill>
                  <a:srgbClr val="0070C0"/>
                </a:solidFill>
              </a:rPr>
              <a:t> (</a:t>
            </a:r>
            <a:r>
              <a:rPr lang="fr-FR" sz="1600" i="1" dirty="0">
                <a:solidFill>
                  <a:srgbClr val="0070C0"/>
                </a:solidFill>
              </a:rPr>
              <a:t>Pôle Régional de Recherche Appliquée au développement de Systèmes Agricoles d’Afrique Centrale)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002060"/>
                </a:solidFill>
              </a:rPr>
              <a:t>CPAC </a:t>
            </a:r>
            <a:r>
              <a:rPr lang="fr-FR" sz="1600" i="1" dirty="0">
                <a:solidFill>
                  <a:srgbClr val="0070C0"/>
                </a:solidFill>
              </a:rPr>
              <a:t>(Comité Inter-Etats des Pesticides d’Afrique Centrale)</a:t>
            </a:r>
          </a:p>
        </p:txBody>
      </p:sp>
    </p:spTree>
    <p:extLst>
      <p:ext uri="{BB962C8B-B14F-4D97-AF65-F5344CB8AC3E}">
        <p14:creationId xmlns:p14="http://schemas.microsoft.com/office/powerpoint/2010/main" val="29038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864" y="1327638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3BBE0DC-1A88-3793-7832-13219EFC5A18}"/>
              </a:ext>
            </a:extLst>
          </p:cNvPr>
          <p:cNvSpPr txBox="1"/>
          <p:nvPr/>
        </p:nvSpPr>
        <p:spPr>
          <a:xfrm>
            <a:off x="177145" y="2853968"/>
            <a:ext cx="11129007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>
                <a:solidFill>
                  <a:srgbClr val="008000"/>
                </a:solidFill>
                <a:latin typeface="Calibri" panose="020F0502020204030204"/>
              </a:rPr>
              <a:t>2</a:t>
            </a:r>
            <a:r>
              <a:rPr lang="fr-FR" sz="4000" b="1" dirty="0">
                <a:solidFill>
                  <a:srgbClr val="008000"/>
                </a:solidFill>
              </a:rPr>
              <a:t>. Eléments contextuels des secteurs de</a:t>
            </a:r>
          </a:p>
          <a:p>
            <a:pPr lvl="0" algn="ctr"/>
            <a:r>
              <a:rPr lang="fr-FR" sz="4000" b="1" dirty="0">
                <a:solidFill>
                  <a:srgbClr val="008000"/>
                </a:solidFill>
              </a:rPr>
              <a:t>              l’agropastoral et halieutique en zone CEMAC</a:t>
            </a:r>
          </a:p>
          <a:p>
            <a:pPr lvl="0" algn="ctr"/>
            <a:endParaRPr lang="fr-FR" sz="4000" b="1" dirty="0">
              <a:solidFill>
                <a:srgbClr val="008000"/>
              </a:solidFill>
            </a:endParaRPr>
          </a:p>
          <a:p>
            <a:pPr lvl="0" algn="ctr"/>
            <a:r>
              <a:rPr lang="fr-FR" sz="4000" b="1" dirty="0">
                <a:solidFill>
                  <a:srgbClr val="008000"/>
                </a:solidFill>
              </a:rPr>
              <a:t> </a:t>
            </a:r>
          </a:p>
          <a:p>
            <a:pPr lvl="0" algn="ctr"/>
            <a:r>
              <a:rPr lang="fr-FR" sz="4000" b="1" dirty="0">
                <a:solidFill>
                  <a:srgbClr val="008000"/>
                </a:solidFill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8154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26" y="61555"/>
            <a:ext cx="1200821" cy="85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563440" y="1010292"/>
            <a:ext cx="6497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000" b="1" i="1" u="sng" dirty="0">
                <a:solidFill>
                  <a:srgbClr val="0070C0"/>
                </a:solidFill>
              </a:rPr>
              <a:t>Zone saharienne (nord du Tchad), </a:t>
            </a:r>
            <a:r>
              <a:rPr lang="fr-FR" sz="2000" i="1" dirty="0">
                <a:solidFill>
                  <a:srgbClr val="0070C0"/>
                </a:solidFill>
              </a:rPr>
              <a:t>couvrant 61% du territoire. La végétation est concentrée autour des oasis, puis des parcours clairsemés utilisés pour l’élevage de camelins et caprins.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775398" y="45838"/>
            <a:ext cx="7254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/>
              <a:t>Des conditions agro-écologiques variées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563440" y="2533987"/>
            <a:ext cx="7258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000" b="1" i="1" u="sng" dirty="0">
                <a:solidFill>
                  <a:srgbClr val="0070C0"/>
                </a:solidFill>
              </a:rPr>
              <a:t>Zone sahélienne (Tchad et Nord-Cameroun), </a:t>
            </a:r>
            <a:r>
              <a:rPr lang="fr-FR" sz="2000" i="1" dirty="0">
                <a:solidFill>
                  <a:srgbClr val="0070C0"/>
                </a:solidFill>
              </a:rPr>
              <a:t>végétation constituée par un tapis herbacé, composé en grande partie de graminée et parsemé d’arbustes. Convient à la culture des dates (autour des oasis), puis à l’élevage de camelins et </a:t>
            </a:r>
            <a:r>
              <a:rPr lang="fr-FR" sz="2000" i="1" dirty="0" err="1">
                <a:solidFill>
                  <a:srgbClr val="0070C0"/>
                </a:solidFill>
              </a:rPr>
              <a:t>asins</a:t>
            </a:r>
            <a:endParaRPr lang="fr-FR" sz="2000" i="1" dirty="0">
              <a:solidFill>
                <a:srgbClr val="0070C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563440" y="4324541"/>
            <a:ext cx="75336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000" b="1" i="1" u="sng" dirty="0">
                <a:solidFill>
                  <a:srgbClr val="0070C0"/>
                </a:solidFill>
              </a:rPr>
              <a:t>Zone soudano-sahélienne à soudanienne (Cameroun, RCA et Tchad). </a:t>
            </a:r>
            <a:r>
              <a:rPr lang="fr-FR" sz="2000" i="1" dirty="0">
                <a:solidFill>
                  <a:srgbClr val="0070C0"/>
                </a:solidFill>
              </a:rPr>
              <a:t>La végétation constituée de vastes savanes arbustives. Est favorable à la production des céréales (mil, sorgho, maïs, riz), des cultures fruitières,  maraîchères, oléagineux, coton, karité et gomme arabique. C’est également une zone de grande production animale grâce à l’étendue et à la richesse de ses pâturages naturels.  </a:t>
            </a:r>
          </a:p>
        </p:txBody>
      </p:sp>
      <p:pic>
        <p:nvPicPr>
          <p:cNvPr id="13" name="Picture 5" descr="C:\Users\PRASAC\Documents\Mes Donnees\VALO\PRASAC_plaquette\IMG_1763.jpg"/>
          <p:cNvPicPr>
            <a:picLocks noChangeAspect="1" noChangeArrowheads="1"/>
          </p:cNvPicPr>
          <p:nvPr/>
        </p:nvPicPr>
        <p:blipFill rotWithShape="1">
          <a:blip r:embed="rId3"/>
          <a:srcRect l="13800" r="11765" b="26013"/>
          <a:stretch/>
        </p:blipFill>
        <p:spPr bwMode="auto">
          <a:xfrm>
            <a:off x="8247184" y="624291"/>
            <a:ext cx="2892669" cy="174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C:\Users\PRASAC\Documents\Mes Donnees\VALO\PRASAC_plaquette\Jyj Wasa Marabouts Cigognes 1049.jpg"/>
          <p:cNvPicPr>
            <a:picLocks noChangeAspect="1" noChangeArrowheads="1"/>
          </p:cNvPicPr>
          <p:nvPr/>
        </p:nvPicPr>
        <p:blipFill rotWithShape="1">
          <a:blip r:embed="rId4"/>
          <a:srcRect l="3990" t="20956" r="11436"/>
          <a:stretch/>
        </p:blipFill>
        <p:spPr bwMode="auto">
          <a:xfrm>
            <a:off x="8247184" y="2596869"/>
            <a:ext cx="2892669" cy="185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PRASAC\Documents\Mes Donnees\VALO\PRASAC_plaquette\Ev Fignolé.jpg.jpg"/>
          <p:cNvPicPr>
            <a:picLocks noChangeAspect="1" noChangeArrowheads="1"/>
          </p:cNvPicPr>
          <p:nvPr/>
        </p:nvPicPr>
        <p:blipFill rotWithShape="1">
          <a:blip r:embed="rId5"/>
          <a:srcRect l="13332" t="19658" r="18199"/>
          <a:stretch/>
        </p:blipFill>
        <p:spPr bwMode="auto">
          <a:xfrm>
            <a:off x="8247184" y="4675207"/>
            <a:ext cx="2892669" cy="184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1116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0" y="123099"/>
            <a:ext cx="1200821" cy="85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006352" y="974975"/>
            <a:ext cx="76756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000" b="1" i="1" u="sng" dirty="0">
                <a:solidFill>
                  <a:srgbClr val="0070C0"/>
                </a:solidFill>
              </a:rPr>
              <a:t>zone soudano-guinéenne à guinéenne (Cameroun, RCA, Congo et Gabon ). </a:t>
            </a:r>
            <a:r>
              <a:rPr lang="fr-FR" sz="2000" i="1" dirty="0">
                <a:solidFill>
                  <a:srgbClr val="0070C0"/>
                </a:solidFill>
              </a:rPr>
              <a:t>La végétation est constituée de hautes savanes boisées et de forêts clairsemées. Zone de grands pâturages propices à l’élevage de gros bétail, puis favorable à la production de racines et tubercules et de céréales (maïs, sorgho, riz).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fr-FR" sz="2000" i="1" dirty="0">
              <a:solidFill>
                <a:srgbClr val="0070C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775398" y="151342"/>
            <a:ext cx="832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/>
              <a:t>Des conditions agro-écologiques variées (suite)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1006352" y="3221744"/>
            <a:ext cx="76756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fr-FR" sz="2000" b="1" i="1" u="sng" dirty="0">
                <a:solidFill>
                  <a:srgbClr val="0070C0"/>
                </a:solidFill>
              </a:rPr>
              <a:t>Zone forestière (Cameroun, RCA, Congo, Gabon et Guinée Équatoriale ), </a:t>
            </a:r>
            <a:r>
              <a:rPr lang="fr-FR" sz="2000" i="1" dirty="0">
                <a:solidFill>
                  <a:srgbClr val="0070C0"/>
                </a:solidFill>
              </a:rPr>
              <a:t>couvre plus de la moitié de la superficie de l’espace CEMAC. Elle est propice à la production de racines (manioc), tubercules (igname, taro), fruits (avocat, mangue), bananes et plantains, puis de cultures d’exportation (café, cacao, palmier à huile, hévéa). Elle recèle également d’importantes ressources forestières (bois), halieutiques et fauniques  </a:t>
            </a:r>
          </a:p>
        </p:txBody>
      </p:sp>
      <p:pic>
        <p:nvPicPr>
          <p:cNvPr id="7" name="Picture 6" descr="C:\Users\PRASAC\Documents\Mes Donnees\VALO\PRASAC_plaquette\IMG_1286.JPG"/>
          <p:cNvPicPr>
            <a:picLocks noChangeAspect="1" noChangeArrowheads="1"/>
          </p:cNvPicPr>
          <p:nvPr/>
        </p:nvPicPr>
        <p:blipFill rotWithShape="1">
          <a:blip r:embed="rId3"/>
          <a:srcRect l="5190" t="18188" r="7568"/>
          <a:stretch/>
        </p:blipFill>
        <p:spPr bwMode="auto">
          <a:xfrm>
            <a:off x="8801100" y="1138103"/>
            <a:ext cx="3136492" cy="200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PRASAC\Documents\Mes Donnees\VALO\PRASAC_plaquette\fequato.jpg"/>
          <p:cNvPicPr>
            <a:picLocks noChangeAspect="1" noChangeArrowheads="1"/>
          </p:cNvPicPr>
          <p:nvPr/>
        </p:nvPicPr>
        <p:blipFill rotWithShape="1">
          <a:blip r:embed="rId4"/>
          <a:srcRect t="6090" r="24623" b="11250"/>
          <a:stretch/>
        </p:blipFill>
        <p:spPr bwMode="auto">
          <a:xfrm>
            <a:off x="8801100" y="3508130"/>
            <a:ext cx="3205641" cy="2136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707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B03E0-3B63-FF31-12E3-698CB7053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73363565-3002-4F9E-436C-E45EFE7FCA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9CFD494-E367-5FFC-65DF-81818C9294B9}"/>
              </a:ext>
            </a:extLst>
          </p:cNvPr>
          <p:cNvSpPr txBox="1"/>
          <p:nvPr/>
        </p:nvSpPr>
        <p:spPr>
          <a:xfrm>
            <a:off x="2525486" y="820971"/>
            <a:ext cx="95318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>
              <a:buFont typeface="Courier New" panose="02070309020205020404" pitchFamily="49" charset="0"/>
              <a:buChar char="o"/>
            </a:pPr>
            <a:r>
              <a:rPr lang="fr-FR" sz="2600" i="1" dirty="0">
                <a:solidFill>
                  <a:srgbClr val="0070C0"/>
                </a:solidFill>
              </a:rPr>
              <a:t>Près de </a:t>
            </a:r>
            <a:r>
              <a:rPr lang="fr-FR" sz="2600" i="1" u="sng" dirty="0">
                <a:solidFill>
                  <a:srgbClr val="C00000"/>
                </a:solidFill>
              </a:rPr>
              <a:t>350 000 tonnes </a:t>
            </a:r>
            <a:r>
              <a:rPr lang="fr-FR" sz="2600" i="1" dirty="0">
                <a:solidFill>
                  <a:srgbClr val="0070C0"/>
                </a:solidFill>
              </a:rPr>
              <a:t>d’importation/an pour les viandes et abats comestibles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80129C3-FE07-CAE2-E5A7-F7AC82C4989A}"/>
              </a:ext>
            </a:extLst>
          </p:cNvPr>
          <p:cNvSpPr txBox="1"/>
          <p:nvPr/>
        </p:nvSpPr>
        <p:spPr>
          <a:xfrm>
            <a:off x="2191135" y="222051"/>
            <a:ext cx="946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prstClr val="black"/>
                </a:solidFill>
                <a:latin typeface="Amasis MT Pro Black" panose="02040A04050005020304" pitchFamily="18" charset="0"/>
              </a:rPr>
              <a:t>Les importations et échanges de la zone CEMAC :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4095CD2-45E2-F853-1CE6-BE2821AD1B60}"/>
              </a:ext>
            </a:extLst>
          </p:cNvPr>
          <p:cNvSpPr txBox="1"/>
          <p:nvPr/>
        </p:nvSpPr>
        <p:spPr>
          <a:xfrm>
            <a:off x="2515148" y="1786527"/>
            <a:ext cx="95318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>
              <a:buFont typeface="Courier New" panose="02070309020205020404" pitchFamily="49" charset="0"/>
              <a:buChar char="o"/>
            </a:pPr>
            <a:r>
              <a:rPr lang="fr-FR" sz="2600" i="1" u="sng" dirty="0">
                <a:solidFill>
                  <a:srgbClr val="C00000"/>
                </a:solidFill>
              </a:rPr>
              <a:t>285 000 tonnes </a:t>
            </a:r>
            <a:r>
              <a:rPr lang="fr-FR" sz="2600" i="1" dirty="0">
                <a:solidFill>
                  <a:srgbClr val="0070C0"/>
                </a:solidFill>
              </a:rPr>
              <a:t>d’importation/an pour le poisson et les autres ressources halieutiques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D3A1D74-A597-055E-DC83-E1D0046490B8}"/>
              </a:ext>
            </a:extLst>
          </p:cNvPr>
          <p:cNvSpPr txBox="1"/>
          <p:nvPr/>
        </p:nvSpPr>
        <p:spPr>
          <a:xfrm>
            <a:off x="2602718" y="5135916"/>
            <a:ext cx="94442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>
              <a:buFont typeface="Courier New" panose="02070309020205020404" pitchFamily="49" charset="0"/>
              <a:buChar char="o"/>
            </a:pPr>
            <a:r>
              <a:rPr lang="fr-FR" sz="2600" i="1" dirty="0">
                <a:solidFill>
                  <a:srgbClr val="0070C0"/>
                </a:solidFill>
              </a:rPr>
              <a:t>De façon </a:t>
            </a:r>
            <a:r>
              <a:rPr lang="fr-FR" sz="2600" i="1" u="sng" dirty="0">
                <a:solidFill>
                  <a:srgbClr val="C00000"/>
                </a:solidFill>
              </a:rPr>
              <a:t>globale, les échanges </a:t>
            </a:r>
            <a:r>
              <a:rPr lang="fr-FR" sz="2600" i="1" dirty="0">
                <a:solidFill>
                  <a:srgbClr val="0070C0"/>
                </a:solidFill>
              </a:rPr>
              <a:t>entre les pays de la communautés ne représentent que </a:t>
            </a:r>
            <a:r>
              <a:rPr lang="fr-FR" sz="2600" i="1" u="sng" dirty="0">
                <a:solidFill>
                  <a:srgbClr val="C00000"/>
                </a:solidFill>
              </a:rPr>
              <a:t>3,5% </a:t>
            </a:r>
            <a:r>
              <a:rPr lang="fr-FR" sz="2600" i="1" dirty="0">
                <a:solidFill>
                  <a:srgbClr val="0070C0"/>
                </a:solidFill>
              </a:rPr>
              <a:t>de l’ensemble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5BFCFC3-31B8-E48F-4C3A-13D684E0082C}"/>
              </a:ext>
            </a:extLst>
          </p:cNvPr>
          <p:cNvSpPr txBox="1"/>
          <p:nvPr/>
        </p:nvSpPr>
        <p:spPr>
          <a:xfrm>
            <a:off x="2576591" y="3851803"/>
            <a:ext cx="9470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400" i="1">
                <a:solidFill>
                  <a:srgbClr val="0070C0"/>
                </a:solidFill>
                <a:latin typeface="Amasis MT Pro Black" panose="02040A04050005020304" pitchFamily="18" charset="0"/>
              </a:defRPr>
            </a:lvl1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dirty="0"/>
              <a:t>Les </a:t>
            </a:r>
            <a:r>
              <a:rPr lang="fr-FR" dirty="0">
                <a:solidFill>
                  <a:srgbClr val="C00000"/>
                </a:solidFill>
              </a:rPr>
              <a:t>flux intracommunautaires </a:t>
            </a:r>
            <a:r>
              <a:rPr lang="fr-FR" dirty="0"/>
              <a:t>de bétail représentent </a:t>
            </a:r>
            <a:r>
              <a:rPr lang="fr-FR" dirty="0">
                <a:solidFill>
                  <a:srgbClr val="C00000"/>
                </a:solidFill>
              </a:rPr>
              <a:t>moins 5%</a:t>
            </a:r>
            <a:r>
              <a:rPr lang="fr-FR" dirty="0"/>
              <a:t>, alors que le </a:t>
            </a:r>
            <a:r>
              <a:rPr lang="fr-FR" dirty="0">
                <a:solidFill>
                  <a:srgbClr val="C00000"/>
                </a:solidFill>
              </a:rPr>
              <a:t>Nigéria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absorbe à lui seul plus de </a:t>
            </a:r>
            <a:r>
              <a:rPr lang="fr-FR" dirty="0">
                <a:solidFill>
                  <a:srgbClr val="C00000"/>
                </a:solidFill>
              </a:rPr>
              <a:t>90% </a:t>
            </a:r>
            <a:r>
              <a:rPr lang="fr-FR" dirty="0"/>
              <a:t>des exportations du Tchad</a:t>
            </a:r>
            <a:endParaRPr lang="fr-FR" u="sng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4095CD2-45E2-F853-1CE6-BE2821AD1B60}"/>
              </a:ext>
            </a:extLst>
          </p:cNvPr>
          <p:cNvSpPr txBox="1"/>
          <p:nvPr/>
        </p:nvSpPr>
        <p:spPr>
          <a:xfrm>
            <a:off x="2525486" y="2799157"/>
            <a:ext cx="95318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457200" indent="-457200">
              <a:buFont typeface="Courier New" panose="02070309020205020404" pitchFamily="49" charset="0"/>
              <a:buChar char="o"/>
            </a:pPr>
            <a:r>
              <a:rPr lang="fr-FR" sz="2600" i="1" dirty="0">
                <a:solidFill>
                  <a:srgbClr val="0070C0"/>
                </a:solidFill>
              </a:rPr>
              <a:t>Près de </a:t>
            </a:r>
            <a:r>
              <a:rPr lang="fr-FR" sz="2600" i="1" u="sng" dirty="0">
                <a:solidFill>
                  <a:srgbClr val="C00000"/>
                </a:solidFill>
              </a:rPr>
              <a:t>1 000 milliards Fcfa/an </a:t>
            </a:r>
            <a:r>
              <a:rPr lang="fr-FR" sz="2600" i="1" dirty="0">
                <a:solidFill>
                  <a:srgbClr val="0070C0"/>
                </a:solidFill>
              </a:rPr>
              <a:t>pour l’importation des produits de base (</a:t>
            </a:r>
            <a:r>
              <a:rPr lang="fr-FR" sz="2600" i="1" dirty="0">
                <a:solidFill>
                  <a:srgbClr val="C00000"/>
                </a:solidFill>
              </a:rPr>
              <a:t>riz, viande, poisson, manioc</a:t>
            </a:r>
            <a:r>
              <a:rPr lang="fr-FR" sz="2600" i="1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1576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31673-CF2F-2547-87FF-C4D8BA40C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Cemac">
            <a:extLst>
              <a:ext uri="{FF2B5EF4-FFF2-40B4-BE49-F238E27FC236}">
                <a16:creationId xmlns:a16="http://schemas.microsoft.com/office/drawing/2014/main" id="{CB6C0152-5A06-1D80-D720-A786EF9B1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" y="15139"/>
            <a:ext cx="1413477" cy="135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E35ED0F-A336-5CE4-A14C-D89351920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9928" y="433956"/>
            <a:ext cx="9966960" cy="701809"/>
          </a:xfrm>
        </p:spPr>
        <p:txBody>
          <a:bodyPr>
            <a:normAutofit/>
          </a:bodyPr>
          <a:lstStyle/>
          <a:p>
            <a:r>
              <a:rPr lang="fr-FR" sz="3600" b="1" dirty="0"/>
              <a:t>Quelques chiffres marquants (en millions US $)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F4B9CD4-6CCD-5D97-DEB9-F3106D846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303637"/>
              </p:ext>
            </p:extLst>
          </p:nvPr>
        </p:nvGraphicFramePr>
        <p:xfrm>
          <a:off x="387848" y="1746168"/>
          <a:ext cx="11684883" cy="2488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240">
                  <a:extLst>
                    <a:ext uri="{9D8B030D-6E8A-4147-A177-3AD203B41FA5}">
                      <a16:colId xmlns:a16="http://schemas.microsoft.com/office/drawing/2014/main" val="1112742937"/>
                    </a:ext>
                  </a:extLst>
                </a:gridCol>
                <a:gridCol w="1404730">
                  <a:extLst>
                    <a:ext uri="{9D8B030D-6E8A-4147-A177-3AD203B41FA5}">
                      <a16:colId xmlns:a16="http://schemas.microsoft.com/office/drawing/2014/main" val="3585234107"/>
                    </a:ext>
                  </a:extLst>
                </a:gridCol>
                <a:gridCol w="1457740">
                  <a:extLst>
                    <a:ext uri="{9D8B030D-6E8A-4147-A177-3AD203B41FA5}">
                      <a16:colId xmlns:a16="http://schemas.microsoft.com/office/drawing/2014/main" val="484999214"/>
                    </a:ext>
                  </a:extLst>
                </a:gridCol>
                <a:gridCol w="1285460">
                  <a:extLst>
                    <a:ext uri="{9D8B030D-6E8A-4147-A177-3AD203B41FA5}">
                      <a16:colId xmlns:a16="http://schemas.microsoft.com/office/drawing/2014/main" val="1107193669"/>
                    </a:ext>
                  </a:extLst>
                </a:gridCol>
                <a:gridCol w="1338470">
                  <a:extLst>
                    <a:ext uri="{9D8B030D-6E8A-4147-A177-3AD203B41FA5}">
                      <a16:colId xmlns:a16="http://schemas.microsoft.com/office/drawing/2014/main" val="276240268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67332995"/>
                    </a:ext>
                  </a:extLst>
                </a:gridCol>
                <a:gridCol w="1364974">
                  <a:extLst>
                    <a:ext uri="{9D8B030D-6E8A-4147-A177-3AD203B41FA5}">
                      <a16:colId xmlns:a16="http://schemas.microsoft.com/office/drawing/2014/main" val="711728743"/>
                    </a:ext>
                  </a:extLst>
                </a:gridCol>
                <a:gridCol w="1643269">
                  <a:extLst>
                    <a:ext uri="{9D8B030D-6E8A-4147-A177-3AD203B41FA5}">
                      <a16:colId xmlns:a16="http://schemas.microsoft.com/office/drawing/2014/main" val="1697802442"/>
                    </a:ext>
                  </a:extLst>
                </a:gridCol>
              </a:tblGrid>
              <a:tr h="288389">
                <a:tc>
                  <a:txBody>
                    <a:bodyPr/>
                    <a:lstStyle/>
                    <a:p>
                      <a:pPr algn="ctr"/>
                      <a:endParaRPr lang="aa-ET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Cameroun</a:t>
                      </a:r>
                      <a:endParaRPr lang="aa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Centrafrique</a:t>
                      </a:r>
                      <a:endParaRPr lang="aa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Congo</a:t>
                      </a:r>
                      <a:endParaRPr lang="aa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Gabon </a:t>
                      </a:r>
                      <a:endParaRPr lang="aa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Guinée Eq.</a:t>
                      </a:r>
                      <a:endParaRPr lang="aa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Tchad</a:t>
                      </a:r>
                      <a:endParaRPr lang="aa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Total CEMAC</a:t>
                      </a:r>
                      <a:endParaRPr lang="aa-E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192510"/>
                  </a:ext>
                </a:extLst>
              </a:tr>
              <a:tr h="707481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Importations totales</a:t>
                      </a:r>
                      <a:endParaRPr lang="aa-ET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9 600</a:t>
                      </a:r>
                      <a:endParaRPr lang="aa-E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785</a:t>
                      </a:r>
                      <a:endParaRPr lang="aa-E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5 433</a:t>
                      </a:r>
                      <a:endParaRPr lang="aa-E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3 499</a:t>
                      </a:r>
                      <a:endParaRPr lang="aa-E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4 297</a:t>
                      </a:r>
                      <a:endParaRPr lang="aa-E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5 028</a:t>
                      </a:r>
                      <a:endParaRPr lang="aa-E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28 642</a:t>
                      </a:r>
                      <a:endParaRPr lang="aa-ET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8292862"/>
                  </a:ext>
                </a:extLst>
              </a:tr>
              <a:tr h="707481">
                <a:tc>
                  <a:txBody>
                    <a:bodyPr/>
                    <a:lstStyle/>
                    <a:p>
                      <a:r>
                        <a:rPr lang="fr-FR" dirty="0"/>
                        <a:t>Importations Alimentaires</a:t>
                      </a:r>
                      <a:endParaRPr lang="aa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2 238,3 (23,3%)</a:t>
                      </a:r>
                      <a:endParaRPr lang="aa-ET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161,7 (20,6%)</a:t>
                      </a:r>
                      <a:endParaRPr lang="aa-ET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1 167 (21,5%)</a:t>
                      </a:r>
                      <a:endParaRPr lang="aa-ET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750 (21,4%)</a:t>
                      </a:r>
                      <a:endParaRPr lang="aa-ET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2 067 (48,1%)</a:t>
                      </a:r>
                      <a:endParaRPr lang="aa-ET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653,6 (13%)</a:t>
                      </a:r>
                      <a:endParaRPr lang="aa-ET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7037,6 (24,6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aa-ET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3406969"/>
                  </a:ext>
                </a:extLst>
              </a:tr>
              <a:tr h="707481"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Importations de céréales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609,8</a:t>
                      </a:r>
                      <a:endParaRPr lang="aa-ET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10,5</a:t>
                      </a:r>
                      <a:endParaRPr lang="aa-ET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  <a:endParaRPr lang="aa-ET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endParaRPr lang="aa-ET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53,4</a:t>
                      </a:r>
                      <a:endParaRPr lang="aa-ET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aa-ET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947,7</a:t>
                      </a:r>
                      <a:endParaRPr lang="aa-ET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0303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30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241" y="1002323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3BBE0DC-1A88-3793-7832-13219EFC5A18}"/>
              </a:ext>
            </a:extLst>
          </p:cNvPr>
          <p:cNvSpPr txBox="1"/>
          <p:nvPr/>
        </p:nvSpPr>
        <p:spPr>
          <a:xfrm>
            <a:off x="1488077" y="2880345"/>
            <a:ext cx="10101942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>
                <a:solidFill>
                  <a:srgbClr val="008000"/>
                </a:solidFill>
                <a:latin typeface="Calibri" panose="020F0502020204030204"/>
              </a:rPr>
              <a:t>3</a:t>
            </a:r>
            <a:r>
              <a:rPr lang="fr-FR" sz="4000" b="1" dirty="0">
                <a:solidFill>
                  <a:srgbClr val="008000"/>
                </a:solidFill>
              </a:rPr>
              <a:t>. Origines et processus d’élaboration de la Stratégie d’Import-substitution</a:t>
            </a:r>
          </a:p>
          <a:p>
            <a:pPr lvl="0" algn="ctr"/>
            <a:endParaRPr lang="fr-FR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612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1"/>
            <a:ext cx="1281627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798710" y="154960"/>
            <a:ext cx="1028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>
                <a:latin typeface="Amasis MT Pro Black" panose="02040A04050005020304" pitchFamily="18" charset="0"/>
              </a:rPr>
              <a:t>Prise de conscience et justification de la stratégie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1FE6913-C687-F380-A2FE-4E79F1C2B646}"/>
              </a:ext>
            </a:extLst>
          </p:cNvPr>
          <p:cNvSpPr txBox="1"/>
          <p:nvPr/>
        </p:nvSpPr>
        <p:spPr>
          <a:xfrm>
            <a:off x="1670313" y="3852905"/>
            <a:ext cx="1041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000" i="1" dirty="0">
                <a:solidFill>
                  <a:srgbClr val="0070C0"/>
                </a:solidFill>
              </a:rPr>
              <a:t>La pandémie de la COVID 19 (2019-2021), et le conflit russo-ukrainien qui ont montré la faible résilience de nos économies et de nos chaînes d’approvisionnement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1FE6913-C687-F380-A2FE-4E79F1C2B646}"/>
              </a:ext>
            </a:extLst>
          </p:cNvPr>
          <p:cNvSpPr txBox="1"/>
          <p:nvPr/>
        </p:nvSpPr>
        <p:spPr>
          <a:xfrm>
            <a:off x="1534942" y="1225909"/>
            <a:ext cx="10768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i="1" dirty="0">
                <a:solidFill>
                  <a:srgbClr val="0070C0"/>
                </a:solidFill>
              </a:rPr>
              <a:t>Niveau élevé des importations de produits de première nécessité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i="1" dirty="0">
                <a:solidFill>
                  <a:srgbClr val="0070C0"/>
                </a:solidFill>
              </a:rPr>
              <a:t>Faibles niveau des échanges intra-communautaires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i="1" dirty="0">
                <a:solidFill>
                  <a:srgbClr val="0070C0"/>
                </a:solidFill>
              </a:rPr>
              <a:t>Déséquilibre important des balances commerciale et des paiements (secteurs hors-pétrole)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i="1" dirty="0">
                <a:solidFill>
                  <a:srgbClr val="0070C0"/>
                </a:solidFill>
              </a:rPr>
              <a:t>Forte inflation (hausse généralisée des prix), notamment des produits de première nécessité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i="1" dirty="0">
                <a:solidFill>
                  <a:srgbClr val="0070C0"/>
                </a:solidFill>
              </a:rPr>
              <a:t>Risques d’une instabilité politique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126126" y="777657"/>
            <a:ext cx="2126925" cy="535377"/>
            <a:chOff x="1126126" y="777657"/>
            <a:chExt cx="2126925" cy="535377"/>
          </a:xfrm>
        </p:grpSpPr>
        <p:sp>
          <p:nvSpPr>
            <p:cNvPr id="11" name="ZoneTexte 10"/>
            <p:cNvSpPr txBox="1"/>
            <p:nvPr/>
          </p:nvSpPr>
          <p:spPr>
            <a:xfrm>
              <a:off x="1740774" y="777657"/>
              <a:ext cx="1512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u="sng" dirty="0"/>
                <a:t>Contexte </a:t>
              </a:r>
            </a:p>
          </p:txBody>
        </p:sp>
        <p:sp>
          <p:nvSpPr>
            <p:cNvPr id="12" name="Chevron 11"/>
            <p:cNvSpPr/>
            <p:nvPr/>
          </p:nvSpPr>
          <p:spPr>
            <a:xfrm>
              <a:off x="1126126" y="983245"/>
              <a:ext cx="399773" cy="329789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1105883" y="3386824"/>
            <a:ext cx="2147168" cy="540893"/>
            <a:chOff x="1105883" y="3386824"/>
            <a:chExt cx="2147168" cy="540893"/>
          </a:xfrm>
        </p:grpSpPr>
        <p:sp>
          <p:nvSpPr>
            <p:cNvPr id="35" name="ZoneTexte 34"/>
            <p:cNvSpPr txBox="1"/>
            <p:nvPr/>
          </p:nvSpPr>
          <p:spPr>
            <a:xfrm>
              <a:off x="1740774" y="3386824"/>
              <a:ext cx="1512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u="sng" dirty="0"/>
                <a:t>Déclic </a:t>
              </a:r>
            </a:p>
          </p:txBody>
        </p:sp>
        <p:sp>
          <p:nvSpPr>
            <p:cNvPr id="39" name="Chevron 38"/>
            <p:cNvSpPr/>
            <p:nvPr/>
          </p:nvSpPr>
          <p:spPr>
            <a:xfrm>
              <a:off x="1105883" y="3597928"/>
              <a:ext cx="399773" cy="329789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105884" y="4738879"/>
            <a:ext cx="4504284" cy="523220"/>
            <a:chOff x="1105884" y="4738879"/>
            <a:chExt cx="4504284" cy="523220"/>
          </a:xfrm>
        </p:grpSpPr>
        <p:sp>
          <p:nvSpPr>
            <p:cNvPr id="38" name="ZoneTexte 37"/>
            <p:cNvSpPr txBox="1"/>
            <p:nvPr/>
          </p:nvSpPr>
          <p:spPr>
            <a:xfrm>
              <a:off x="1731982" y="4738879"/>
              <a:ext cx="38781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u="sng" dirty="0"/>
                <a:t>Engagement politique </a:t>
              </a:r>
            </a:p>
          </p:txBody>
        </p:sp>
        <p:sp>
          <p:nvSpPr>
            <p:cNvPr id="40" name="Chevron 39"/>
            <p:cNvSpPr/>
            <p:nvPr/>
          </p:nvSpPr>
          <p:spPr>
            <a:xfrm>
              <a:off x="1105884" y="4894957"/>
              <a:ext cx="399773" cy="329789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55EF3268-7B95-E6D8-6EB0-E91DA19F7B33}"/>
              </a:ext>
            </a:extLst>
          </p:cNvPr>
          <p:cNvSpPr txBox="1"/>
          <p:nvPr/>
        </p:nvSpPr>
        <p:spPr>
          <a:xfrm>
            <a:off x="1578635" y="5429129"/>
            <a:ext cx="10501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000" i="1" dirty="0">
                <a:solidFill>
                  <a:srgbClr val="0070C0"/>
                </a:solidFill>
              </a:rPr>
              <a:t>Un Sommet Extraordinaire des Chefs d’Etats de la CEMAC s’est tenu en août 2021 et a donné instruction au PREF-CEMAC d’élaborer, en collaboration avec la Commission de la CEMAC, les Agences d’Exécution et les Institutions spécialisées, une stratégie d’import-substitution des produits du cru </a:t>
            </a:r>
          </a:p>
        </p:txBody>
      </p:sp>
    </p:spTree>
    <p:extLst>
      <p:ext uri="{BB962C8B-B14F-4D97-AF65-F5344CB8AC3E}">
        <p14:creationId xmlns:p14="http://schemas.microsoft.com/office/powerpoint/2010/main" val="1769824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5EF3268-7B95-E6D8-6EB0-E91DA19F7B33}"/>
              </a:ext>
            </a:extLst>
          </p:cNvPr>
          <p:cNvSpPr txBox="1"/>
          <p:nvPr/>
        </p:nvSpPr>
        <p:spPr>
          <a:xfrm>
            <a:off x="1289543" y="1076896"/>
            <a:ext cx="10776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400" b="1" dirty="0">
                <a:solidFill>
                  <a:srgbClr val="0000FF"/>
                </a:solidFill>
              </a:rPr>
              <a:t>1. </a:t>
            </a:r>
            <a:r>
              <a:rPr lang="fr-FR" sz="2400" i="1" u="sng" dirty="0">
                <a:solidFill>
                  <a:srgbClr val="C00000"/>
                </a:solidFill>
              </a:rPr>
              <a:t>Le 18 août 2021</a:t>
            </a:r>
            <a:r>
              <a:rPr lang="fr-FR" sz="2400" i="1" dirty="0">
                <a:solidFill>
                  <a:srgbClr val="0070C0"/>
                </a:solidFill>
              </a:rPr>
              <a:t>, le Sommet Extraordinaire des Chefs d’Etats de la CEMAC, donne instruction au PREF-CEMAC et aux Institutions communautaires d’élaborer une stratégie d’import-substitution des produits du cru;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10080" y="325108"/>
            <a:ext cx="1028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Amasis MT Pro Black" panose="02040A04050005020304" pitchFamily="18" charset="0"/>
              </a:rPr>
              <a:t>Les différentes étapes de l’élaboration de la stratégie :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F462631-A175-A363-5AD6-18B6109DC94D}"/>
              </a:ext>
            </a:extLst>
          </p:cNvPr>
          <p:cNvSpPr txBox="1"/>
          <p:nvPr/>
        </p:nvSpPr>
        <p:spPr>
          <a:xfrm>
            <a:off x="1302795" y="3864399"/>
            <a:ext cx="10462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400" b="1" dirty="0">
                <a:solidFill>
                  <a:srgbClr val="0000FF"/>
                </a:solidFill>
              </a:rPr>
              <a:t>3. </a:t>
            </a:r>
            <a:r>
              <a:rPr lang="fr-FR" sz="2400" i="1" u="sng" dirty="0">
                <a:solidFill>
                  <a:srgbClr val="C00000"/>
                </a:solidFill>
              </a:rPr>
              <a:t>Le 17 mars 2023</a:t>
            </a:r>
            <a:r>
              <a:rPr lang="fr-FR" sz="2400" i="1" dirty="0">
                <a:solidFill>
                  <a:srgbClr val="0070C0"/>
                </a:solidFill>
              </a:rPr>
              <a:t>, la stratégie d’Import-substitution est adoptée par la Conférence des Chefs d’Etats, avec 5 produits (poisson, riz/blé, manioc, viande bovine et hydrocarbures);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FE6913-C687-F380-A2FE-4E79F1C2B646}"/>
              </a:ext>
            </a:extLst>
          </p:cNvPr>
          <p:cNvSpPr txBox="1"/>
          <p:nvPr/>
        </p:nvSpPr>
        <p:spPr>
          <a:xfrm>
            <a:off x="1197262" y="5726301"/>
            <a:ext cx="10462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400" b="1" i="1" dirty="0">
                <a:solidFill>
                  <a:srgbClr val="0000FF"/>
                </a:solidFill>
              </a:rPr>
              <a:t>5. </a:t>
            </a:r>
            <a:r>
              <a:rPr lang="fr-FR" sz="2400" i="1" u="sng" dirty="0">
                <a:solidFill>
                  <a:srgbClr val="C00000"/>
                </a:solidFill>
              </a:rPr>
              <a:t>Mars 2025</a:t>
            </a:r>
            <a:r>
              <a:rPr lang="fr-FR" sz="2400" i="1" dirty="0">
                <a:solidFill>
                  <a:srgbClr val="0070C0"/>
                </a:solidFill>
              </a:rPr>
              <a:t>, élaboration d’une feuille de route des actions prioritaires par filières, pour accélérer son processus d’implémentation.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EF3268-7B95-E6D8-6EB0-E91DA19F7B33}"/>
              </a:ext>
            </a:extLst>
          </p:cNvPr>
          <p:cNvSpPr txBox="1"/>
          <p:nvPr/>
        </p:nvSpPr>
        <p:spPr>
          <a:xfrm>
            <a:off x="1292269" y="2710641"/>
            <a:ext cx="10484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400" b="1" dirty="0">
                <a:solidFill>
                  <a:srgbClr val="0000FF"/>
                </a:solidFill>
              </a:rPr>
              <a:t>2. </a:t>
            </a:r>
            <a:r>
              <a:rPr lang="fr-FR" sz="2400" i="1" u="sng" dirty="0">
                <a:solidFill>
                  <a:srgbClr val="C00000"/>
                </a:solidFill>
              </a:rPr>
              <a:t>Sept 2021 à </a:t>
            </a:r>
            <a:r>
              <a:rPr lang="fr-FR" sz="2400" i="1" u="sng" dirty="0" err="1">
                <a:solidFill>
                  <a:srgbClr val="C00000"/>
                </a:solidFill>
              </a:rPr>
              <a:t>déc</a:t>
            </a:r>
            <a:r>
              <a:rPr lang="fr-FR" sz="2400" i="1" u="sng" dirty="0">
                <a:solidFill>
                  <a:srgbClr val="C00000"/>
                </a:solidFill>
              </a:rPr>
              <a:t> 2022</a:t>
            </a:r>
            <a:r>
              <a:rPr lang="fr-FR" sz="2400" i="1" dirty="0">
                <a:solidFill>
                  <a:srgbClr val="0070C0"/>
                </a:solidFill>
              </a:rPr>
              <a:t>, travaux des experts du PREF-CEMAC, Commission CEMAC et Institutions techniques (formulation de la stratégie);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EF3268-7B95-E6D8-6EB0-E91DA19F7B33}"/>
              </a:ext>
            </a:extLst>
          </p:cNvPr>
          <p:cNvSpPr txBox="1"/>
          <p:nvPr/>
        </p:nvSpPr>
        <p:spPr>
          <a:xfrm>
            <a:off x="1237017" y="5106077"/>
            <a:ext cx="11030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400" b="1" dirty="0">
                <a:solidFill>
                  <a:srgbClr val="0000FF"/>
                </a:solidFill>
              </a:rPr>
              <a:t>4. </a:t>
            </a:r>
            <a:r>
              <a:rPr lang="fr-FR" sz="2400" i="1" u="sng" dirty="0" err="1">
                <a:solidFill>
                  <a:srgbClr val="C00000"/>
                </a:solidFill>
              </a:rPr>
              <a:t>Avr</a:t>
            </a:r>
            <a:r>
              <a:rPr lang="fr-FR" sz="2400" i="1" u="sng" dirty="0">
                <a:solidFill>
                  <a:srgbClr val="C00000"/>
                </a:solidFill>
              </a:rPr>
              <a:t>-mai 2023</a:t>
            </a:r>
            <a:r>
              <a:rPr lang="fr-FR" sz="2400" i="1" dirty="0">
                <a:solidFill>
                  <a:srgbClr val="0070C0"/>
                </a:solidFill>
              </a:rPr>
              <a:t>, élaboration d’un plan d’opérationnalisation de la stratégie;</a:t>
            </a:r>
          </a:p>
        </p:txBody>
      </p:sp>
    </p:spTree>
    <p:extLst>
      <p:ext uri="{BB962C8B-B14F-4D97-AF65-F5344CB8AC3E}">
        <p14:creationId xmlns:p14="http://schemas.microsoft.com/office/powerpoint/2010/main" val="633317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03" y="1274884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3BBE0DC-1A88-3793-7832-13219EFC5A18}"/>
              </a:ext>
            </a:extLst>
          </p:cNvPr>
          <p:cNvSpPr txBox="1"/>
          <p:nvPr/>
        </p:nvSpPr>
        <p:spPr>
          <a:xfrm>
            <a:off x="942954" y="3170491"/>
            <a:ext cx="1010194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>
                <a:solidFill>
                  <a:srgbClr val="008000"/>
                </a:solidFill>
                <a:latin typeface="Calibri" panose="020F0502020204030204"/>
              </a:rPr>
              <a:t>4</a:t>
            </a:r>
            <a:r>
              <a:rPr lang="fr-FR" sz="4000" b="1" dirty="0">
                <a:solidFill>
                  <a:srgbClr val="008000"/>
                </a:solidFill>
              </a:rPr>
              <a:t>. Axes d’intervention de la Stratégie</a:t>
            </a:r>
          </a:p>
          <a:p>
            <a:pPr lvl="0" algn="ctr"/>
            <a:endParaRPr lang="fr-FR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65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10080" y="159637"/>
            <a:ext cx="1028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>
                <a:solidFill>
                  <a:srgbClr val="C00000"/>
                </a:solidFill>
                <a:latin typeface="Amasis MT Pro Black" panose="02040A04050005020304" pitchFamily="18" charset="0"/>
              </a:rPr>
              <a:t>Axe 1 : </a:t>
            </a:r>
            <a:r>
              <a:rPr lang="fr-FR" sz="2800" b="1" dirty="0">
                <a:latin typeface="Amasis MT Pro Black" panose="02040A04050005020304" pitchFamily="18" charset="0"/>
              </a:rPr>
              <a:t>Mesures d’urgence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712069" y="890527"/>
            <a:ext cx="1037574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Adopter des mesures législatives et règlementaires</a:t>
            </a:r>
            <a:r>
              <a:rPr lang="fr-FR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permettant de donner une préférence nationale aux produits locaux et régionaux ;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Harmoniser la fiscalité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la Sous-région et supprimer certains prélèvements et taxes internes appliqués sur les quatre produits (riz, viande, poisson, manioc) pour faciliter leur commercialisation ;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Labelliser « Origine CEMAC » les produits du cru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Tenir régulièrement des réunions du Comité de l’origine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produire des études sur les différents produits du cru identifiés;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Privilégier les produits du cru dans la commande publique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Privilégier l’utilisation des produits du cru dans la gestion des situations d’urgence humanitaire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la sous-région 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Limiter la fourniture par la Banque Centrale des devises à hauteur de 60%</a:t>
            </a:r>
            <a:r>
              <a:rPr lang="fr-FR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volume des importations de ces produits. </a:t>
            </a:r>
          </a:p>
          <a:p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38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10080" y="159637"/>
            <a:ext cx="10281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>
                <a:solidFill>
                  <a:srgbClr val="C00000"/>
                </a:solidFill>
                <a:latin typeface="Amasis MT Pro Black" panose="02040A04050005020304" pitchFamily="18" charset="0"/>
              </a:rPr>
              <a:t>Axe 2 : </a:t>
            </a:r>
            <a:r>
              <a:rPr lang="fr-FR" sz="2800" b="1" dirty="0">
                <a:latin typeface="Amasis MT Pro Black" panose="02040A04050005020304" pitchFamily="18" charset="0"/>
              </a:rPr>
              <a:t>Accroissement de la production locale des produits du cru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71393" y="1193757"/>
            <a:ext cx="103757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Accélérer l’élaboration de la PAC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(Politique Agricole Commune de la CEMAC) 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Mettre en place des cadres d’incitation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encourager la production, l’exploitation et la commercialisation des produits du cru 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Appuyer la recherche-développement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améliorant les sources de financements 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Identifier et promouvoir les innovations techniques qui améliorent la productivité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notamment des les domaines de l’agro- écologie et les énergies renouvelables.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328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10080" y="159637"/>
            <a:ext cx="10281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>
                <a:solidFill>
                  <a:srgbClr val="C00000"/>
                </a:solidFill>
                <a:latin typeface="Amasis MT Pro Black" panose="02040A04050005020304" pitchFamily="18" charset="0"/>
              </a:rPr>
              <a:t>Axe 3 : </a:t>
            </a:r>
            <a:r>
              <a:rPr lang="fr-FR" sz="2800" b="1" dirty="0">
                <a:latin typeface="Amasis MT Pro Black" panose="02040A04050005020304" pitchFamily="18" charset="0"/>
              </a:rPr>
              <a:t>Accroissement de la commercialisation des produits du cru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71393" y="1193757"/>
            <a:ext cx="103757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Mettre en place des marchés transfrontaliers</a:t>
            </a:r>
            <a:r>
              <a:rPr lang="fr-FR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favoriser la création et le développement d’un </a:t>
            </a: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réseau d’acteurs se déployant sur les circuits et corridors de commercialisation transfrontaliers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CEMAC 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Améliorer les circuits de distribution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produits et prendre des mesures pour éviter le comportement oligopolistique des gros commerçants dominant le marché 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Mettre en place un système d’information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la commercialisation des cinq produits du cru dans l’espace CEMAC 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4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Améliorer la gouvernance dans la commercialisation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produits cibles, en prenant en compte la recherche d’une meilleure accessibilité des ménages à ces derniers.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960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05" y="1705708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3BBE0DC-1A88-3793-7832-13219EFC5A18}"/>
              </a:ext>
            </a:extLst>
          </p:cNvPr>
          <p:cNvSpPr txBox="1"/>
          <p:nvPr/>
        </p:nvSpPr>
        <p:spPr>
          <a:xfrm>
            <a:off x="1101215" y="3205660"/>
            <a:ext cx="1010194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>
                <a:solidFill>
                  <a:srgbClr val="008000"/>
                </a:solidFill>
                <a:latin typeface="Calibri" panose="020F0502020204030204"/>
              </a:rPr>
              <a:t>5</a:t>
            </a:r>
            <a:r>
              <a:rPr lang="fr-FR" sz="4000" b="1" dirty="0">
                <a:solidFill>
                  <a:srgbClr val="008000"/>
                </a:solidFill>
              </a:rPr>
              <a:t>. Rôles des différentes parties prenantes</a:t>
            </a:r>
          </a:p>
          <a:p>
            <a:pPr lvl="0" algn="ctr"/>
            <a:endParaRPr lang="fr-FR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76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10080" y="178687"/>
            <a:ext cx="5994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Amasis MT Pro Black" panose="02040A04050005020304" pitchFamily="18" charset="0"/>
              </a:rPr>
              <a:t>Les Etats membres :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095CD2-45E2-F853-1CE6-BE2821AD1B60}"/>
              </a:ext>
            </a:extLst>
          </p:cNvPr>
          <p:cNvSpPr txBox="1"/>
          <p:nvPr/>
        </p:nvSpPr>
        <p:spPr>
          <a:xfrm>
            <a:off x="1734239" y="855854"/>
            <a:ext cx="10352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Aménager un cadre des affaires attractif 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Développer un cadre normatif qui garantit la qualité des produits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noProof="0" dirty="0">
                <a:solidFill>
                  <a:srgbClr val="0070C0"/>
                </a:solidFill>
              </a:rPr>
              <a:t>Garantir la fluidité des produits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kumimoji="0" lang="fr-FR" sz="2400" b="0" i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Appuyer les initiatives innovantes des acteurs dans les domaines de la production, de la transformation et de la commercialisation des produits ciblés.</a:t>
            </a:r>
            <a:endParaRPr kumimoji="0" lang="fr-FR" sz="2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4095CD2-45E2-F853-1CE6-BE2821AD1B60}"/>
              </a:ext>
            </a:extLst>
          </p:cNvPr>
          <p:cNvSpPr txBox="1"/>
          <p:nvPr/>
        </p:nvSpPr>
        <p:spPr>
          <a:xfrm>
            <a:off x="1799989" y="4238236"/>
            <a:ext cx="101927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Renforcer le cadre règlementaire et normatif à l’échelle communautaire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Harmoniser les procédures et pratiques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Développer/appuyer les initiatives de développement de chaînes de valeurs communautaires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Coordonner la mise en œuvre des programmes et projets régionaux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48184" y="3510235"/>
            <a:ext cx="9182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Amasis MT Pro Black" panose="02040A04050005020304" pitchFamily="18" charset="0"/>
              </a:rPr>
              <a:t>La CEMAC et les Institutions communautaires :</a:t>
            </a:r>
          </a:p>
        </p:txBody>
      </p:sp>
    </p:spTree>
    <p:extLst>
      <p:ext uri="{BB962C8B-B14F-4D97-AF65-F5344CB8AC3E}">
        <p14:creationId xmlns:p14="http://schemas.microsoft.com/office/powerpoint/2010/main" val="1458402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10080" y="335479"/>
            <a:ext cx="1028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Amasis MT Pro Black" panose="02040A04050005020304" pitchFamily="18" charset="0"/>
              </a:rPr>
              <a:t>Le secteur privé :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4095CD2-45E2-F853-1CE6-BE2821AD1B60}"/>
              </a:ext>
            </a:extLst>
          </p:cNvPr>
          <p:cNvSpPr txBox="1"/>
          <p:nvPr/>
        </p:nvSpPr>
        <p:spPr>
          <a:xfrm>
            <a:off x="2076670" y="926833"/>
            <a:ext cx="88697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400" b="1" i="1" u="sng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Saisir les opportunités offertes par un cadre aménagé;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Mobiliser les ressources et accroitre l’investissement et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Développer les activités en visant le marché sous régional.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4095CD2-45E2-F853-1CE6-BE2821AD1B60}"/>
              </a:ext>
            </a:extLst>
          </p:cNvPr>
          <p:cNvSpPr txBox="1"/>
          <p:nvPr/>
        </p:nvSpPr>
        <p:spPr>
          <a:xfrm>
            <a:off x="1992144" y="3765661"/>
            <a:ext cx="83602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Porter un intérêt marqué au développement de l’import-substitution, en alignement avec la stratégie </a:t>
            </a:r>
            <a:r>
              <a:rPr lang="fr-FR" sz="2400" i="1" dirty="0" err="1">
                <a:solidFill>
                  <a:srgbClr val="0070C0"/>
                </a:solidFill>
              </a:rPr>
              <a:t>sous-régionale</a:t>
            </a:r>
            <a:r>
              <a:rPr lang="fr-FR" sz="2400" i="1" dirty="0">
                <a:solidFill>
                  <a:srgbClr val="0070C0"/>
                </a:solidFill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fr-FR" sz="2400" i="1" dirty="0">
                <a:solidFill>
                  <a:srgbClr val="0070C0"/>
                </a:solidFill>
              </a:rPr>
              <a:t>Appuyer les efforts et initiatives publiques et privés, visant le développement de l’import-substitution.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DD2CED-7A16-EF8F-EF5D-367E82AC584E}"/>
              </a:ext>
            </a:extLst>
          </p:cNvPr>
          <p:cNvSpPr txBox="1"/>
          <p:nvPr/>
        </p:nvSpPr>
        <p:spPr>
          <a:xfrm>
            <a:off x="1956976" y="2817847"/>
            <a:ext cx="1028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Amasis MT Pro Black" panose="02040A04050005020304" pitchFamily="18" charset="0"/>
              </a:rPr>
              <a:t>Les Partenaires Techniques et Financiers :</a:t>
            </a:r>
          </a:p>
        </p:txBody>
      </p:sp>
    </p:spTree>
    <p:extLst>
      <p:ext uri="{BB962C8B-B14F-4D97-AF65-F5344CB8AC3E}">
        <p14:creationId xmlns:p14="http://schemas.microsoft.com/office/powerpoint/2010/main" val="353391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494C-206D-B042-772D-B2E539AC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072" y="1081454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3BBE0DC-1A88-3793-7832-13219EFC5A18}"/>
              </a:ext>
            </a:extLst>
          </p:cNvPr>
          <p:cNvSpPr txBox="1"/>
          <p:nvPr/>
        </p:nvSpPr>
        <p:spPr>
          <a:xfrm>
            <a:off x="1350916" y="2458315"/>
            <a:ext cx="900202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>
                <a:solidFill>
                  <a:srgbClr val="008000"/>
                </a:solidFill>
                <a:latin typeface="Calibri" panose="020F0502020204030204"/>
              </a:rPr>
              <a:t>6</a:t>
            </a:r>
            <a:r>
              <a:rPr lang="fr-FR" sz="4000" b="1" dirty="0">
                <a:solidFill>
                  <a:srgbClr val="008000"/>
                </a:solidFill>
              </a:rPr>
              <a:t>. Conclusion et perspectives</a:t>
            </a:r>
          </a:p>
        </p:txBody>
      </p:sp>
    </p:spTree>
    <p:extLst>
      <p:ext uri="{BB962C8B-B14F-4D97-AF65-F5344CB8AC3E}">
        <p14:creationId xmlns:p14="http://schemas.microsoft.com/office/powerpoint/2010/main" val="4270231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AF7D-634F-A67E-0E81-FC4E725B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0EF1E6E-F447-8ED8-F1F8-5729238F1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5" y="0"/>
            <a:ext cx="1673174" cy="11937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FE6913-C687-F380-A2FE-4E79F1C2B646}"/>
              </a:ext>
            </a:extLst>
          </p:cNvPr>
          <p:cNvSpPr txBox="1"/>
          <p:nvPr/>
        </p:nvSpPr>
        <p:spPr>
          <a:xfrm>
            <a:off x="1993421" y="1547403"/>
            <a:ext cx="8302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400" i="1" dirty="0">
                <a:solidFill>
                  <a:srgbClr val="0070C0"/>
                </a:solidFill>
              </a:rPr>
              <a:t>Les projets TCP lancés au cours de cet atelier sont en total alignement avec la stratégie d’Import-substitution de la CEMAC, qui constitue une orientation politique majeure de la Communauté aujourd’hui </a:t>
            </a:r>
          </a:p>
        </p:txBody>
      </p:sp>
      <p:sp>
        <p:nvSpPr>
          <p:cNvPr id="4" name="Chevron 3"/>
          <p:cNvSpPr/>
          <p:nvPr/>
        </p:nvSpPr>
        <p:spPr>
          <a:xfrm>
            <a:off x="986257" y="2035409"/>
            <a:ext cx="399773" cy="329789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FE6913-C687-F380-A2FE-4E79F1C2B646}"/>
              </a:ext>
            </a:extLst>
          </p:cNvPr>
          <p:cNvSpPr txBox="1"/>
          <p:nvPr/>
        </p:nvSpPr>
        <p:spPr>
          <a:xfrm>
            <a:off x="1993421" y="3541873"/>
            <a:ext cx="8847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>
                <a:latin typeface="Amasis MT Pro Black" panose="02040A04050005020304" pitchFamily="18" charset="0"/>
              </a:defRPr>
            </a:lvl1pPr>
          </a:lstStyle>
          <a:p>
            <a:r>
              <a:rPr lang="fr-FR" sz="2400" i="1" dirty="0">
                <a:solidFill>
                  <a:srgbClr val="0070C0"/>
                </a:solidFill>
              </a:rPr>
              <a:t>D’autres initiatives sont souhaitées et attendues, à l’échelle nationale ou </a:t>
            </a:r>
            <a:r>
              <a:rPr lang="fr-FR" sz="2400" i="1" dirty="0" err="1">
                <a:solidFill>
                  <a:srgbClr val="0070C0"/>
                </a:solidFill>
              </a:rPr>
              <a:t>sous-régionale</a:t>
            </a:r>
            <a:r>
              <a:rPr lang="fr-FR" sz="2400" i="1" dirty="0">
                <a:solidFill>
                  <a:srgbClr val="0070C0"/>
                </a:solidFill>
              </a:rPr>
              <a:t>, par les acteurs divers, pour la matérialisation de cette stratégie chère à nos Chefs d’Etats</a:t>
            </a:r>
          </a:p>
        </p:txBody>
      </p:sp>
      <p:sp>
        <p:nvSpPr>
          <p:cNvPr id="6" name="Chevron 5"/>
          <p:cNvSpPr/>
          <p:nvPr/>
        </p:nvSpPr>
        <p:spPr>
          <a:xfrm>
            <a:off x="986258" y="3889092"/>
            <a:ext cx="399773" cy="329789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42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ague 4"/>
          <p:cNvSpPr/>
          <p:nvPr/>
        </p:nvSpPr>
        <p:spPr>
          <a:xfrm>
            <a:off x="2262554" y="2543907"/>
            <a:ext cx="8065477" cy="1606062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Merci de votre aimable attention</a:t>
            </a:r>
            <a:endParaRPr lang="en-US" sz="3600" b="1" dirty="0"/>
          </a:p>
        </p:txBody>
      </p:sp>
      <p:pic>
        <p:nvPicPr>
          <p:cNvPr id="4" name="Picture 16" descr="drapeau_camerou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14" y="278064"/>
            <a:ext cx="1312985" cy="119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drapeau_rc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58" y="279335"/>
            <a:ext cx="1425335" cy="112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drapeau_cong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49" y="327563"/>
            <a:ext cx="1339374" cy="106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drapeau_gab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112" y="327563"/>
            <a:ext cx="1339374" cy="106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rapeau_guinéeEq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837" y="444313"/>
            <a:ext cx="1221194" cy="8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drapeau_tchad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095" y="327563"/>
            <a:ext cx="1339374" cy="106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5E2AE00A-254B-9728-D62A-6246256CFF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16" y="1131759"/>
            <a:ext cx="1673174" cy="11937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5319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11983</TotalTime>
  <Words>1760</Words>
  <Application>Microsoft Office PowerPoint</Application>
  <PresentationFormat>Grand écran</PresentationFormat>
  <Paragraphs>145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2" baseType="lpstr">
      <vt:lpstr>Amasis MT Pro Black</vt:lpstr>
      <vt:lpstr>Aptos</vt:lpstr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Présentation PowerPoint</vt:lpstr>
      <vt:lpstr>Plan de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Quelques chiffres marquants (en millions US $)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octave matamba</cp:lastModifiedBy>
  <cp:revision>250</cp:revision>
  <dcterms:created xsi:type="dcterms:W3CDTF">2022-01-27T09:19:38Z</dcterms:created>
  <dcterms:modified xsi:type="dcterms:W3CDTF">2026-02-18T08:53:21Z</dcterms:modified>
</cp:coreProperties>
</file>